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90" r:id="rId4"/>
    <p:sldId id="326" r:id="rId5"/>
    <p:sldId id="282" r:id="rId6"/>
    <p:sldId id="292" r:id="rId7"/>
    <p:sldId id="260" r:id="rId8"/>
    <p:sldId id="261" r:id="rId9"/>
    <p:sldId id="265" r:id="rId10"/>
    <p:sldId id="330" r:id="rId11"/>
    <p:sldId id="274" r:id="rId12"/>
    <p:sldId id="281" r:id="rId13"/>
    <p:sldId id="334" r:id="rId14"/>
    <p:sldId id="302" r:id="rId15"/>
    <p:sldId id="298" r:id="rId16"/>
    <p:sldId id="327" r:id="rId17"/>
    <p:sldId id="331" r:id="rId18"/>
    <p:sldId id="319" r:id="rId19"/>
    <p:sldId id="318" r:id="rId20"/>
    <p:sldId id="335" r:id="rId21"/>
    <p:sldId id="333" r:id="rId22"/>
    <p:sldId id="310" r:id="rId23"/>
    <p:sldId id="320" r:id="rId24"/>
    <p:sldId id="314" r:id="rId25"/>
    <p:sldId id="332" r:id="rId26"/>
    <p:sldId id="30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ayala hasanova" initials="xh" lastIdx="1" clrIdx="0">
    <p:extLst>
      <p:ext uri="{19B8F6BF-5375-455C-9EA6-DF929625EA0E}">
        <p15:presenceInfo xmlns:p15="http://schemas.microsoft.com/office/powerpoint/2012/main" userId="3aa0ccc70ab7f7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3AC1-0956-DD4B-AFB3-8384A8090C4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287F3-8088-5C48-BC5E-E4187B56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0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287F3-8088-5C48-BC5E-E4187B5664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2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513D3-3823-95BC-5DE7-719464C2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DCD1B0-CC10-2964-42D6-F1D03BE15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C1FEA2-F5DF-68AD-D86B-6EE2CCF3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9EB61-125E-D693-2793-D07ECA2C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74684-0155-36FE-7F6E-8B49631D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43A59-4386-3F8C-60F9-2651E43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B2292C-707F-BEDA-55CF-C5358D859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C1DB6-E727-9C71-6396-AA756CA1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E1C7D0-B3A7-EFC4-7DC0-81400E77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15FDA-3103-0FC8-3564-6E22ABA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71187D-CAA8-DB2A-0EF6-856BFD893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7B955C-25BB-624F-1651-E6563C03B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7F5C0-93C5-D945-9015-701942AA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FFD25-AD47-66E5-490A-8D505DF5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E43DE-C741-C4FB-EAF9-3A4E7B91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1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6CAE2-5812-F2FB-B7AF-C8229409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EDB48-B7BA-ABE9-9D4D-3E113685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EEFEC-9FC0-FCEF-3A66-6712DDFE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89374-32A2-0D83-589F-709B0F03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07B91-5E2F-79E7-CE31-BAB33AFB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1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5C09-3230-25AD-6245-042DD39F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B39F1-4958-449B-49A0-09F2C249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85170-D69D-D37D-4260-6ACF3A8A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211B4-5AD3-9A09-7C34-51D9995D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A92D7-DE0C-FA40-6653-9B7D681F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4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6F716-9FA3-F093-67F3-51C875BC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C5FA5-7D10-D12A-931E-87887D423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004B61-9D14-CA4D-31F7-4A2875434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0AE37-A999-F206-6CB1-C6A83E21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212BA-B099-9561-6B14-1E1A6D8E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808220-D3D1-2022-A307-5D9C9A62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6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DC29F-57B2-90F9-F67A-635B3BB9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D3A8F4-B439-D917-2223-3A1BA045F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38824-0ED8-574D-50A1-BA02CDB2B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231E3C-64C0-237E-6528-C53EEE985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0510F0-487D-0F45-5012-C1263EC8B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1739CB-8E38-EDAE-3B0A-EE205299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BC98BF-71EC-3FE7-2530-509ACCBA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97A211-1EC3-34E1-4ABB-668AD4F6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6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5B64B-8917-C93B-DEBB-E33D815B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1A0EFA-510A-C181-57C6-6D0FBB57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A4FCC2-018A-A2E2-70B8-076AC3DC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AD8A06-0C2C-7483-3E20-FD27E767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8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F4290E-19D2-8746-F185-0BD21E68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B95318-C7EF-2388-6286-8A05C71B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439A15-AE6B-C408-823C-099B846F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4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9C1F5-B7B6-0166-7C49-EE74507C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7D780-88C9-F1B3-47A1-DCDD5357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58A71-D624-683B-F315-0E39B7FE5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602F34-DE46-21B4-04BC-EE8F31F4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F37EEC-D494-8BD3-24D9-CEF6549B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200C3E-A403-9893-79E5-60016B4E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FCBEE-1CB5-F004-490C-06A6FAB1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7D8EF-56EC-D9F8-9FA5-C3E14C8BD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978B52-DAEE-88E6-C1BA-062C09F29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F7776F-40C8-F02A-B1DD-BC54817A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3F0C69-CC1C-82BA-798A-71930359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4C074E-D67E-1722-CEF6-DFF9F9DA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DEE39-4604-46F5-BACE-F218CFE3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FB7F1C-D76A-B741-0E25-DE19242C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CFDB0-B20C-7D95-7001-A677A2BE8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725DD-2005-4C4C-9887-E64798C4DB4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0C6-E5F4-30BC-F760-52EA1FF82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388F8-588F-FFDE-74B1-75716B43E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6FDC-768E-AC47-B9A1-4D9DB9F2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9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64953-1F7B-B316-CBB1-46EFD24F3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8855"/>
            <a:ext cx="8154186" cy="4681443"/>
          </a:xfrm>
        </p:spPr>
        <p:txBody>
          <a:bodyPr>
            <a:normAutofit fontScale="90000"/>
          </a:bodyPr>
          <a:lstStyle/>
          <a:p>
            <a:pPr algn="l"/>
            <a:br>
              <a:rPr lang="az-Latn-AZ" b="1" dirty="0"/>
            </a:br>
            <a:br>
              <a:rPr lang="az-Latn-AZ" b="1" dirty="0"/>
            </a:br>
            <a:br>
              <a:rPr lang="az-Latn-AZ" b="1" dirty="0"/>
            </a:br>
            <a:br>
              <a:rPr lang="az-Latn-AZ" b="1" dirty="0"/>
            </a:br>
            <a:br>
              <a:rPr lang="az-Latn-AZ" b="1" dirty="0"/>
            </a:br>
            <a:br>
              <a:rPr lang="az-Latn-AZ" b="1" dirty="0"/>
            </a:br>
            <a:br>
              <a:rPr lang="az-Latn-AZ" b="1" dirty="0"/>
            </a:br>
            <a:br>
              <a:rPr lang="az-Latn-AZ" b="1" dirty="0"/>
            </a:br>
            <a:br>
              <a:rPr lang="az-Latn-AZ" b="1" dirty="0"/>
            </a:br>
            <a:br>
              <a:rPr lang="az-Latn-AZ" b="1" dirty="0"/>
            </a:br>
            <a:br>
              <a:rPr lang="en-US" b="1" dirty="0"/>
            </a:br>
            <a:endParaRPr lang="ru-RU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ED917D1-C702-5C20-6559-C3AF19E5F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" y="2036190"/>
            <a:ext cx="12183120" cy="4748985"/>
          </a:xfrm>
        </p:spPr>
        <p:txBody>
          <a:bodyPr>
            <a:normAutofit/>
          </a:bodyPr>
          <a:lstStyle/>
          <a:p>
            <a:pPr algn="l"/>
            <a:r>
              <a:rPr lang="az-Latn-AZ" b="1" i="1" dirty="0"/>
              <a:t>                                                                                </a:t>
            </a:r>
          </a:p>
          <a:p>
            <a:pPr algn="l"/>
            <a:r>
              <a:rPr lang="az-Latn-AZ" sz="3600" b="1" dirty="0"/>
              <a:t>KƏSKİN KORONAR SİNDROM. </a:t>
            </a:r>
          </a:p>
          <a:p>
            <a:pPr algn="l"/>
            <a:r>
              <a:rPr lang="az-Latn-AZ" sz="3600" b="1" dirty="0"/>
              <a:t>MÜASİR YANAŞMA, </a:t>
            </a:r>
          </a:p>
          <a:p>
            <a:pPr algn="l"/>
            <a:r>
              <a:rPr lang="az-Latn-AZ" sz="3600" b="1" dirty="0"/>
              <a:t>ÖLKƏMİZDƏKİ ÇATIŞMAZLIQLAR</a:t>
            </a:r>
          </a:p>
          <a:p>
            <a:pPr algn="l"/>
            <a:r>
              <a:rPr lang="az-Latn-AZ" sz="3600" b="1" i="1" dirty="0"/>
              <a:t>                                         </a:t>
            </a:r>
            <a:endParaRPr lang="az-Latn-AZ" b="1" i="1" dirty="0"/>
          </a:p>
          <a:p>
            <a:pPr algn="l"/>
            <a:endParaRPr lang="az-Latn-AZ" b="1" i="1" dirty="0"/>
          </a:p>
          <a:p>
            <a:pPr algn="l"/>
            <a:r>
              <a:rPr lang="az-Latn-AZ" b="1" i="1" dirty="0"/>
              <a:t>t.ü.f.d  </a:t>
            </a:r>
            <a:r>
              <a:rPr lang="en-US" b="1" i="1" dirty="0"/>
              <a:t>Abbas</a:t>
            </a:r>
            <a:r>
              <a:rPr lang="az-Latn-AZ" b="1" i="1" dirty="0"/>
              <a:t>ə</a:t>
            </a:r>
            <a:r>
              <a:rPr lang="en-US" b="1" i="1" dirty="0"/>
              <a:t>liyev A. </a:t>
            </a:r>
            <a:r>
              <a:rPr lang="en-US" b="1" i="1"/>
              <a:t>FESC</a:t>
            </a:r>
            <a:endParaRPr lang="az-Latn-AZ" b="1" i="1" dirty="0"/>
          </a:p>
          <a:p>
            <a:pPr algn="l"/>
            <a:r>
              <a:rPr lang="az-Latn-AZ" b="1" i="1" dirty="0"/>
              <a:t>Liv Bona Dea Hospital</a:t>
            </a:r>
            <a:endParaRPr lang="ru-RU" b="1" i="1" dirty="0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908DF93-F195-2C57-6A35-321C242C7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6" y="-37709"/>
            <a:ext cx="4037814" cy="4662588"/>
          </a:xfrm>
          <a:prstGeom prst="rect">
            <a:avLst/>
          </a:prstGeom>
        </p:spPr>
      </p:pic>
      <p:pic>
        <p:nvPicPr>
          <p:cNvPr id="6" name="Picture 4" descr="Azərbaycan Kardiologiya Cəmiyyəti">
            <a:extLst>
              <a:ext uri="{FF2B5EF4-FFF2-40B4-BE49-F238E27FC236}">
                <a16:creationId xmlns:a16="http://schemas.microsoft.com/office/drawing/2014/main" id="{883826C2-0FD6-8704-C412-5AE9944B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35" y="356765"/>
            <a:ext cx="3896354" cy="11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5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9DB9-898F-369E-5248-1C389273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7" y="65989"/>
            <a:ext cx="11990895" cy="867265"/>
          </a:xfrm>
        </p:spPr>
        <p:txBody>
          <a:bodyPr>
            <a:normAutofit/>
          </a:bodyPr>
          <a:lstStyle/>
          <a:p>
            <a:r>
              <a:rPr lang="en-US" b="1" dirty="0"/>
              <a:t> P2Y12 </a:t>
            </a:r>
            <a:r>
              <a:rPr lang="en-US" b="1" dirty="0" err="1"/>
              <a:t>inhibitorlar</a:t>
            </a:r>
            <a:r>
              <a:rPr lang="az-Latn-AZ" b="1" dirty="0"/>
              <a:t>ının istifadəsinə əks-göstərişlər</a:t>
            </a:r>
            <a:endParaRPr lang="en-US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E8DC-897A-5F7E-9CDF-1E18C3D71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74606"/>
              </p:ext>
            </p:extLst>
          </p:nvPr>
        </p:nvGraphicFramePr>
        <p:xfrm>
          <a:off x="326795" y="1446389"/>
          <a:ext cx="11538410" cy="5330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215">
                  <a:extLst>
                    <a:ext uri="{9D8B030D-6E8A-4147-A177-3AD203B41FA5}">
                      <a16:colId xmlns:a16="http://schemas.microsoft.com/office/drawing/2014/main" val="1010863846"/>
                    </a:ext>
                  </a:extLst>
                </a:gridCol>
                <a:gridCol w="1919926">
                  <a:extLst>
                    <a:ext uri="{9D8B030D-6E8A-4147-A177-3AD203B41FA5}">
                      <a16:colId xmlns:a16="http://schemas.microsoft.com/office/drawing/2014/main" val="2763218097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1010277604"/>
                    </a:ext>
                  </a:extLst>
                </a:gridCol>
                <a:gridCol w="1564849">
                  <a:extLst>
                    <a:ext uri="{9D8B030D-6E8A-4147-A177-3AD203B41FA5}">
                      <a16:colId xmlns:a16="http://schemas.microsoft.com/office/drawing/2014/main" val="3468017369"/>
                    </a:ext>
                  </a:extLst>
                </a:gridCol>
                <a:gridCol w="1376315">
                  <a:extLst>
                    <a:ext uri="{9D8B030D-6E8A-4147-A177-3AD203B41FA5}">
                      <a16:colId xmlns:a16="http://schemas.microsoft.com/office/drawing/2014/main" val="36394404"/>
                    </a:ext>
                  </a:extLst>
                </a:gridCol>
              </a:tblGrid>
              <a:tr h="592317">
                <a:tc>
                  <a:txBody>
                    <a:bodyPr/>
                    <a:lstStyle/>
                    <a:p>
                      <a:r>
                        <a:rPr lang="az-Latn-AZ" dirty="0"/>
                        <a:t>                         </a:t>
                      </a:r>
                      <a:r>
                        <a:rPr lang="az-Latn-AZ" sz="2000" dirty="0">
                          <a:solidFill>
                            <a:srgbClr val="FF0000"/>
                          </a:solidFill>
                        </a:rPr>
                        <a:t>ƏKS-GÖSTƏRİŞLƏR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800" dirty="0">
                          <a:solidFill>
                            <a:srgbClr val="FF0000"/>
                          </a:solidFill>
                        </a:rPr>
                        <a:t>  KLOPİDOGREL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800" dirty="0">
                          <a:solidFill>
                            <a:srgbClr val="FF0000"/>
                          </a:solidFill>
                        </a:rPr>
                        <a:t>   PRASUGREL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800" dirty="0"/>
                        <a:t>  </a:t>
                      </a:r>
                      <a:r>
                        <a:rPr lang="az-Latn-AZ" sz="1800" dirty="0">
                          <a:solidFill>
                            <a:srgbClr val="FF0000"/>
                          </a:solidFill>
                        </a:rPr>
                        <a:t>TİCAGRELOR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800" dirty="0">
                          <a:solidFill>
                            <a:srgbClr val="FF0000"/>
                          </a:solidFill>
                        </a:rPr>
                        <a:t>CANGRELOR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52459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r>
                        <a:rPr lang="az-Latn-AZ" b="1" dirty="0"/>
                        <a:t>    P2Y12 reseptor inhibitoruna hiperhəssaslıq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06783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r>
                        <a:rPr lang="az-Latn-AZ" b="1" dirty="0"/>
                        <a:t>    Aktiv qanama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57999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r>
                        <a:rPr lang="az-Latn-AZ" b="1" dirty="0"/>
                        <a:t>   Ciddi qaraciyər xəstəliyi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690162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r>
                        <a:rPr lang="az-Latn-AZ" b="1" dirty="0"/>
                        <a:t>   Anamnezdə işemik insult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7 gün ərzində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46640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r>
                        <a:rPr lang="az-Latn-AZ" b="1" dirty="0"/>
                        <a:t>   Anamnezdə tranzitor işemik həmlə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25039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r>
                        <a:rPr lang="az-Latn-AZ" b="1" dirty="0"/>
                        <a:t>   Anamnezdə inrakranial qanama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744023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r>
                        <a:rPr lang="az-Latn-AZ" b="1" dirty="0"/>
                        <a:t>   Xroniki oral antikoaqulyant istifadəsinə göstəriş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68853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r>
                        <a:rPr lang="az-Latn-AZ" b="1" dirty="0"/>
                        <a:t>   Daha öncə digər P2Y12 inhibitorunun istifadəsi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  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b="1" dirty="0"/>
                        <a:t>          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65968"/>
                  </a:ext>
                </a:extLst>
              </a:tr>
            </a:tbl>
          </a:graphicData>
        </a:graphic>
      </p:graphicFrame>
      <p:pic>
        <p:nvPicPr>
          <p:cNvPr id="3" name="Picture 2" descr="Azərbaycan Kardiologiya Cəmiyyəti">
            <a:extLst>
              <a:ext uri="{FF2B5EF4-FFF2-40B4-BE49-F238E27FC236}">
                <a16:creationId xmlns:a16="http://schemas.microsoft.com/office/drawing/2014/main" id="{BAE66639-63BD-9FD7-FBF8-4CA834EA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65989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867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F0C39-78BD-10D8-8779-CF2A85D31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31272"/>
          </a:xfrm>
        </p:spPr>
        <p:txBody>
          <a:bodyPr>
            <a:noAutofit/>
          </a:bodyPr>
          <a:lstStyle/>
          <a:p>
            <a:pPr algn="l"/>
            <a:r>
              <a:rPr lang="az-Latn-AZ" sz="5400" b="1" dirty="0"/>
              <a:t>            STEMİ</a:t>
            </a:r>
            <a:endParaRPr lang="ru-RU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3C519B-AAD7-AFB5-72F0-5F752C5A0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914755"/>
            <a:ext cx="6634198" cy="5943245"/>
          </a:xfrm>
        </p:spPr>
        <p:txBody>
          <a:bodyPr>
            <a:noAutofit/>
          </a:bodyPr>
          <a:lstStyle/>
          <a:p>
            <a:pPr algn="l"/>
            <a:r>
              <a:rPr lang="az-Latn-AZ" sz="2800" dirty="0"/>
              <a:t>                  </a:t>
            </a:r>
          </a:p>
          <a:p>
            <a:pPr algn="l"/>
            <a:r>
              <a:rPr lang="az-Latn-AZ" sz="2800" b="1" dirty="0"/>
              <a:t>Müalicenin </a:t>
            </a:r>
            <a:r>
              <a:rPr lang="ru-RU" sz="2800" b="1" dirty="0"/>
              <a:t>ə</a:t>
            </a:r>
            <a:r>
              <a:rPr lang="az-Latn-AZ" sz="2800" b="1" dirty="0"/>
              <a:t>sas hədəfi miokardı    mümkün olduğu qədər    qorumaqdır </a:t>
            </a:r>
            <a:r>
              <a:rPr lang="az-Latn-AZ" sz="2800" b="1" dirty="0">
                <a:solidFill>
                  <a:srgbClr val="FF0000"/>
                </a:solidFill>
              </a:rPr>
              <a:t>                                                                         </a:t>
            </a:r>
          </a:p>
          <a:p>
            <a:pPr algn="l"/>
            <a:r>
              <a:rPr lang="az-Latn-AZ" sz="2800" b="1" dirty="0">
                <a:solidFill>
                  <a:srgbClr val="FF0000"/>
                </a:solidFill>
              </a:rPr>
              <a:t>                 ZAMAN=MİOKARD</a:t>
            </a:r>
            <a:endParaRPr lang="ru-RU" sz="2800" b="1" dirty="0">
              <a:solidFill>
                <a:srgbClr val="FF0000"/>
              </a:solidFill>
            </a:endParaRPr>
          </a:p>
          <a:p>
            <a:pPr algn="l"/>
            <a:endParaRPr lang="ru-RU" sz="2800" b="1" dirty="0">
              <a:solidFill>
                <a:srgbClr val="FF0000"/>
              </a:solidFill>
            </a:endParaRPr>
          </a:p>
          <a:p>
            <a:pPr algn="l"/>
            <a:r>
              <a:rPr lang="az-Latn-AZ" sz="2800" b="1" dirty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az-Latn-AZ" sz="2800" b="1" dirty="0">
                <a:solidFill>
                  <a:srgbClr val="FF0000"/>
                </a:solidFill>
              </a:rPr>
              <a:t>                TƏCİLİ REPERFUZİYA </a:t>
            </a:r>
          </a:p>
          <a:p>
            <a:pPr algn="l"/>
            <a:endParaRPr lang="az-Latn-AZ" sz="2800" b="1" dirty="0">
              <a:solidFill>
                <a:srgbClr val="FF0000"/>
              </a:solidFill>
            </a:endParaRPr>
          </a:p>
          <a:p>
            <a:endParaRPr lang="az-Latn-AZ" sz="2800" b="1" dirty="0">
              <a:solidFill>
                <a:srgbClr val="FF0000"/>
              </a:solidFill>
            </a:endParaRPr>
          </a:p>
          <a:p>
            <a:r>
              <a:rPr lang="az-Latn-AZ" sz="2800" b="1" dirty="0">
                <a:solidFill>
                  <a:srgbClr val="FF0000"/>
                </a:solidFill>
              </a:rPr>
              <a:t>PRİMER PCI  REVASKULYARİZASİYANI</a:t>
            </a:r>
          </a:p>
          <a:p>
            <a:r>
              <a:rPr lang="az-Latn-AZ" sz="2800" b="1" dirty="0">
                <a:solidFill>
                  <a:srgbClr val="FF0000"/>
                </a:solidFill>
              </a:rPr>
              <a:t>ƏSASI OLARAQ QALIR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A2A585F-BDD1-0BB3-4F0F-95B0EAC5F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1" r="2778" b="10686"/>
          <a:stretch/>
        </p:blipFill>
        <p:spPr>
          <a:xfrm>
            <a:off x="6785174" y="0"/>
            <a:ext cx="5406823" cy="6858000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BC91102-65C3-D0E3-E31B-3B4C4D8E1B68}"/>
              </a:ext>
            </a:extLst>
          </p:cNvPr>
          <p:cNvSpPr/>
          <p:nvPr/>
        </p:nvSpPr>
        <p:spPr>
          <a:xfrm>
            <a:off x="2353498" y="2878806"/>
            <a:ext cx="817062" cy="791905"/>
          </a:xfrm>
          <a:prstGeom prst="downArrow">
            <a:avLst>
              <a:gd name="adj1" fmla="val 456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C17B73B7-0CEF-3767-6E58-79AECAC4C114}"/>
              </a:ext>
            </a:extLst>
          </p:cNvPr>
          <p:cNvSpPr/>
          <p:nvPr/>
        </p:nvSpPr>
        <p:spPr>
          <a:xfrm>
            <a:off x="2353498" y="4514564"/>
            <a:ext cx="817063" cy="609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zərbaycan Kardiologiya Cəmiyyəti">
            <a:extLst>
              <a:ext uri="{FF2B5EF4-FFF2-40B4-BE49-F238E27FC236}">
                <a16:creationId xmlns:a16="http://schemas.microsoft.com/office/drawing/2014/main" id="{2F98AA79-BE50-3BDC-407A-6778882F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6" y="43280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5683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9D38F47-F65F-8A69-24B3-8DE114BA8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t="17290" r="21088" b="6311"/>
          <a:stretch/>
        </p:blipFill>
        <p:spPr>
          <a:xfrm>
            <a:off x="0" y="62168"/>
            <a:ext cx="12192000" cy="6858000"/>
          </a:xfrm>
          <a:prstGeom prst="rect">
            <a:avLst/>
          </a:prstGeom>
        </p:spPr>
      </p:pic>
      <p:pic>
        <p:nvPicPr>
          <p:cNvPr id="2" name="Picture 1" descr="Azərbaycan Kardiologiya Cəmiyyəti">
            <a:extLst>
              <a:ext uri="{FF2B5EF4-FFF2-40B4-BE49-F238E27FC236}">
                <a16:creationId xmlns:a16="http://schemas.microsoft.com/office/drawing/2014/main" id="{A841D0AA-AAD2-747C-A76C-66A9BE4C2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037511" y="62168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360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0316EB-4B30-4E0E-9F31-442DED22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4E080FE-AFE6-45A3-B44E-111C5564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349872" cy="817063"/>
          </a:xfrm>
        </p:spPr>
        <p:txBody>
          <a:bodyPr>
            <a:noAutofit/>
          </a:bodyPr>
          <a:lstStyle/>
          <a:p>
            <a:r>
              <a:rPr lang="az-Latn-AZ" sz="5400" b="1" dirty="0"/>
              <a:t>STEMİ.REPERFUZİON MÜALİCƏ.ESC 2017</a:t>
            </a:r>
            <a:endParaRPr lang="ru-RU" sz="54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D3B3F36-F54B-6EF9-57B2-FC0E0298D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17063"/>
            <a:ext cx="12192000" cy="6040937"/>
          </a:xfrm>
        </p:spPr>
        <p:txBody>
          <a:bodyPr>
            <a:normAutofit/>
          </a:bodyPr>
          <a:lstStyle/>
          <a:p>
            <a:pPr algn="l"/>
            <a:r>
              <a:rPr lang="az-Latn-AZ" b="1" dirty="0">
                <a:solidFill>
                  <a:srgbClr val="FF0000"/>
                </a:solidFill>
              </a:rPr>
              <a:t>0-12 saat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Primer PCI </a:t>
            </a:r>
            <a:r>
              <a:rPr lang="az-Latn-AZ" b="1" dirty="0">
                <a:solidFill>
                  <a:srgbClr val="FF0000"/>
                </a:solidFill>
              </a:rPr>
              <a:t>(CLASS IA) </a:t>
            </a:r>
            <a:r>
              <a:rPr lang="az-Latn-AZ" dirty="0"/>
              <a:t>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Fibrinolizis </a:t>
            </a:r>
            <a:r>
              <a:rPr lang="az-Latn-AZ" b="1" dirty="0">
                <a:solidFill>
                  <a:srgbClr val="FF0000"/>
                </a:solidFill>
              </a:rPr>
              <a:t>(CLASS IA) </a:t>
            </a:r>
            <a:r>
              <a:rPr lang="az-Latn-AZ" dirty="0"/>
              <a:t>      </a:t>
            </a:r>
            <a:r>
              <a:rPr lang="az-Latn-AZ" b="1" dirty="0"/>
              <a:t>PRİMER PCI  &gt;  FİBRİNOLİZİS</a:t>
            </a:r>
          </a:p>
          <a:p>
            <a:pPr algn="l"/>
            <a:r>
              <a:rPr lang="az-Latn-AZ" b="1" dirty="0">
                <a:solidFill>
                  <a:srgbClr val="FF0000"/>
                </a:solidFill>
              </a:rPr>
              <a:t>12-48 saat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Simptom, hemodinamik qeyri stabil, həyati təhlükəli aritmiya</a:t>
            </a:r>
          </a:p>
          <a:p>
            <a:pPr algn="l"/>
            <a:r>
              <a:rPr lang="az-Latn-AZ" dirty="0"/>
              <a:t>     Primer PCI </a:t>
            </a:r>
            <a:r>
              <a:rPr lang="az-Latn-AZ" b="1" dirty="0">
                <a:solidFill>
                  <a:srgbClr val="FF0000"/>
                </a:solidFill>
              </a:rPr>
              <a:t>(CLASS IC)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Asimptomatik, stabil</a:t>
            </a:r>
          </a:p>
          <a:p>
            <a:pPr algn="l"/>
            <a:r>
              <a:rPr lang="az-Latn-AZ" dirty="0"/>
              <a:t>     Primer PCI </a:t>
            </a:r>
            <a:r>
              <a:rPr lang="az-Latn-AZ" b="1" dirty="0">
                <a:solidFill>
                  <a:srgbClr val="FF0000"/>
                </a:solidFill>
              </a:rPr>
              <a:t>(CLASS IIaB)</a:t>
            </a:r>
          </a:p>
          <a:p>
            <a:pPr algn="l"/>
            <a:r>
              <a:rPr lang="az-Latn-AZ" b="1" dirty="0">
                <a:solidFill>
                  <a:srgbClr val="FF0000"/>
                </a:solidFill>
              </a:rPr>
              <a:t>&gt;48 saat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Simptom, hemodinamik qeyri-stabil, həyati təhlükəli aritmiya</a:t>
            </a:r>
          </a:p>
          <a:p>
            <a:pPr algn="l"/>
            <a:r>
              <a:rPr lang="az-Latn-AZ" dirty="0"/>
              <a:t>     Primer PCI </a:t>
            </a:r>
            <a:r>
              <a:rPr lang="az-Latn-AZ" b="1" dirty="0">
                <a:solidFill>
                  <a:srgbClr val="FF0000"/>
                </a:solidFill>
              </a:rPr>
              <a:t>(CLASS IC)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Asimptomatik, stabil</a:t>
            </a:r>
          </a:p>
          <a:p>
            <a:pPr algn="l"/>
            <a:r>
              <a:rPr lang="az-Latn-AZ" dirty="0"/>
              <a:t>     </a:t>
            </a:r>
            <a:r>
              <a:rPr lang="az-Latn-AZ" b="1" dirty="0">
                <a:solidFill>
                  <a:srgbClr val="FF0000"/>
                </a:solidFill>
              </a:rPr>
              <a:t>RUTİN PCI  TÖVSİYYƏ OLUNMUR (CLASS IIIA)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B6D9742-8902-5356-3474-09D7688CB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18107" r="20790" b="24638"/>
          <a:stretch/>
        </p:blipFill>
        <p:spPr>
          <a:xfrm>
            <a:off x="7984126" y="817063"/>
            <a:ext cx="4323327" cy="6040936"/>
          </a:xfrm>
          <a:prstGeom prst="rect">
            <a:avLst/>
          </a:prstGeom>
        </p:spPr>
      </p:pic>
      <p:pic>
        <p:nvPicPr>
          <p:cNvPr id="3" name="Picture 2" descr="Azərbaycan Kardiologiya Cəmiyyəti">
            <a:extLst>
              <a:ext uri="{FF2B5EF4-FFF2-40B4-BE49-F238E27FC236}">
                <a16:creationId xmlns:a16="http://schemas.microsoft.com/office/drawing/2014/main" id="{0F69FAF5-054F-40FC-E102-6ADCC317E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226686" y="-6335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8474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A8846-1DD1-DBF3-D2F5-B139B247B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50280"/>
          </a:xfrm>
        </p:spPr>
        <p:txBody>
          <a:bodyPr/>
          <a:lstStyle/>
          <a:p>
            <a:r>
              <a:rPr lang="az-Latn-AZ" sz="5400" b="1" dirty="0"/>
              <a:t>NON-CULPRİT LESİONS</a:t>
            </a:r>
            <a:r>
              <a:rPr lang="ru-RU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0E2DB-A3EB-6858-CF4B-11A6FDBD6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761" y="1376572"/>
            <a:ext cx="12192000" cy="5552475"/>
          </a:xfrm>
        </p:spPr>
        <p:txBody>
          <a:bodyPr>
            <a:noAutofit/>
          </a:bodyPr>
          <a:lstStyle/>
          <a:p>
            <a:pPr algn="l"/>
            <a:endParaRPr lang="az-Latn-AZ" b="1" dirty="0"/>
          </a:p>
          <a:p>
            <a:pPr algn="l"/>
            <a:r>
              <a:rPr lang="az-Latn-AZ" b="1" dirty="0"/>
              <a:t>Mİ  xəstələrinin ~50% də infarktla əlaqəli damar xaricində  digər damarlarda da </a:t>
            </a:r>
            <a:r>
              <a:rPr lang="en-US" b="1" dirty="0"/>
              <a:t>flow-limiting </a:t>
            </a:r>
            <a:r>
              <a:rPr lang="az-Latn-AZ" b="1" dirty="0"/>
              <a:t>obstruktiv lezionlar</a:t>
            </a:r>
            <a:r>
              <a:rPr lang="en-US" b="1" dirty="0"/>
              <a:t> olur və bu lezionların olması pr</a:t>
            </a:r>
            <a:r>
              <a:rPr lang="az-Latn-AZ" b="1" dirty="0"/>
              <a:t>o</a:t>
            </a:r>
            <a:r>
              <a:rPr lang="en-US" b="1" dirty="0"/>
              <a:t>qnozu pisləşdirir.</a:t>
            </a:r>
            <a:endParaRPr lang="az-Latn-AZ" b="1" dirty="0"/>
          </a:p>
          <a:p>
            <a:pPr algn="l"/>
            <a:endParaRPr lang="az-Latn-AZ" dirty="0"/>
          </a:p>
          <a:p>
            <a:pPr algn="l"/>
            <a:r>
              <a:rPr lang="az-Latn-AZ" b="1" dirty="0"/>
              <a:t>Bu lezionların rutin olaraq xəstəxanadan  evə yazılmadan öncə açılması tövsiyyə olunur.</a:t>
            </a:r>
          </a:p>
          <a:p>
            <a:pPr algn="l"/>
            <a:r>
              <a:rPr lang="az-Latn-AZ" b="1" dirty="0">
                <a:solidFill>
                  <a:srgbClr val="FF0000"/>
                </a:solidFill>
              </a:rPr>
              <a:t>                                              CLASS IIaA</a:t>
            </a:r>
            <a:r>
              <a:rPr lang="en-US" b="1" dirty="0">
                <a:solidFill>
                  <a:srgbClr val="FF0000"/>
                </a:solidFill>
              </a:rPr>
              <a:t>                                COMPLETE TRİAL</a:t>
            </a:r>
            <a:endParaRPr lang="az-Latn-AZ" b="1" dirty="0"/>
          </a:p>
          <a:p>
            <a:pPr algn="l"/>
            <a:endParaRPr lang="az-Latn-AZ" b="1" dirty="0"/>
          </a:p>
          <a:p>
            <a:pPr algn="l"/>
            <a:r>
              <a:rPr lang="az-Latn-AZ" b="1" dirty="0"/>
              <a:t>Kardiogen şokda olan çoxdamar xəstələrində Primer PCI əsnasında infarktla əlaqəli olmayan damarlara müdaxilə olunması tövsiyyə olunmur.</a:t>
            </a:r>
          </a:p>
          <a:p>
            <a:pPr algn="l"/>
            <a:r>
              <a:rPr lang="az-Latn-AZ" b="1" dirty="0">
                <a:solidFill>
                  <a:srgbClr val="FF0000"/>
                </a:solidFill>
              </a:rPr>
              <a:t>                                              CLASS IIIB</a:t>
            </a:r>
            <a:r>
              <a:rPr lang="en-US" b="1" dirty="0">
                <a:solidFill>
                  <a:srgbClr val="FF0000"/>
                </a:solidFill>
              </a:rPr>
              <a:t>                                 CULPRİT-SHOCK TRİAL</a:t>
            </a:r>
            <a:endParaRPr lang="az-Latn-AZ" b="1" dirty="0">
              <a:solidFill>
                <a:srgbClr val="FF0000"/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9FC211C-594C-B705-B411-E5B90452D9C4}"/>
              </a:ext>
            </a:extLst>
          </p:cNvPr>
          <p:cNvSpPr/>
          <p:nvPr/>
        </p:nvSpPr>
        <p:spPr>
          <a:xfrm>
            <a:off x="2007133" y="3429000"/>
            <a:ext cx="747498" cy="514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9BF18407-6012-6B56-66AF-A9BC0BD14F92}"/>
              </a:ext>
            </a:extLst>
          </p:cNvPr>
          <p:cNvSpPr/>
          <p:nvPr/>
        </p:nvSpPr>
        <p:spPr>
          <a:xfrm>
            <a:off x="2007133" y="5176944"/>
            <a:ext cx="747498" cy="595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Azərbaycan Kardiologiya Cəmiyyəti">
            <a:extLst>
              <a:ext uri="{FF2B5EF4-FFF2-40B4-BE49-F238E27FC236}">
                <a16:creationId xmlns:a16="http://schemas.microsoft.com/office/drawing/2014/main" id="{CEF91F72-65FE-B502-2A93-D1E91DDA3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085738" y="0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054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0C945F8-07B1-B50B-FB8F-031DBFCA9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13527" r="13458" b="15469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73D283F-9E39-83A0-A1B8-771EF11F3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13514" r="17467" b="1422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3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0AD1-48E9-0E51-AFE7-C5A47F14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19663"/>
          </a:xfrm>
        </p:spPr>
        <p:txBody>
          <a:bodyPr>
            <a:normAutofit/>
          </a:bodyPr>
          <a:lstStyle/>
          <a:p>
            <a:r>
              <a:rPr lang="az-Latn-AZ" dirty="0"/>
              <a:t>  </a:t>
            </a:r>
            <a:r>
              <a:rPr lang="az-Latn-AZ" b="1" dirty="0"/>
              <a:t>EYNİZAMANLI VS MƏRHƏLƏLİ MULTİVESSEL PCI</a:t>
            </a:r>
            <a:endParaRPr lang="en-US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4E521C-7F87-23EF-722C-46D74AE1C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25932"/>
              </p:ext>
            </p:extLst>
          </p:nvPr>
        </p:nvGraphicFramePr>
        <p:xfrm>
          <a:off x="-2" y="719664"/>
          <a:ext cx="12192002" cy="630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1744559807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643779329"/>
                    </a:ext>
                  </a:extLst>
                </a:gridCol>
              </a:tblGrid>
              <a:tr h="946792">
                <a:tc>
                  <a:txBody>
                    <a:bodyPr/>
                    <a:lstStyle/>
                    <a:p>
                      <a:r>
                        <a:rPr lang="az-Latn-AZ" sz="2000" dirty="0">
                          <a:solidFill>
                            <a:srgbClr val="FF0000"/>
                          </a:solidFill>
                        </a:rPr>
                        <a:t>                </a:t>
                      </a:r>
                    </a:p>
                    <a:p>
                      <a:r>
                        <a:rPr lang="az-Latn-AZ" sz="2000" dirty="0">
                          <a:solidFill>
                            <a:srgbClr val="FF0000"/>
                          </a:solidFill>
                        </a:rPr>
                        <a:t>EYNİZAMANLI MULTİVESSEL PCI </a:t>
                      </a:r>
                    </a:p>
                    <a:p>
                      <a:r>
                        <a:rPr lang="az-Latn-AZ" sz="2000" dirty="0">
                          <a:solidFill>
                            <a:srgbClr val="FF0000"/>
                          </a:solidFill>
                        </a:rPr>
                        <a:t>LEHİNƏ FAKTORLAR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dirty="0"/>
                        <a:t> </a:t>
                      </a:r>
                    </a:p>
                    <a:p>
                      <a:r>
                        <a:rPr lang="az-Latn-AZ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z-Latn-AZ" sz="2000" dirty="0">
                          <a:solidFill>
                            <a:srgbClr val="FF0000"/>
                          </a:solidFill>
                        </a:rPr>
                        <a:t>MƏRHƏLƏLİ MULTİVESSEL PCI</a:t>
                      </a:r>
                    </a:p>
                    <a:p>
                      <a:r>
                        <a:rPr lang="az-Latn-AZ" sz="2000" dirty="0">
                          <a:solidFill>
                            <a:srgbClr val="FF0000"/>
                          </a:solidFill>
                        </a:rPr>
                        <a:t> LEHİNƏ FAKTORLAR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45871"/>
                  </a:ext>
                </a:extLst>
              </a:tr>
              <a:tr h="99969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az-Latn-AZ" b="1" dirty="0"/>
                        <a:t>Davam edən ağrı /  Aritmiyalar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az-Latn-AZ" b="1" dirty="0"/>
                        <a:t>     Stabil simptomlar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793787"/>
                  </a:ext>
                </a:extLst>
              </a:tr>
              <a:tr h="119757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az-Latn-AZ" b="1" dirty="0"/>
                        <a:t>Geniş miokardı risk altında saxlayan potensial qeyri-stabil non-culprit lezion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az-Latn-AZ" b="1" dirty="0"/>
                        <a:t>     Xroniki böyrək xəstəliyi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530850"/>
                  </a:ext>
                </a:extLst>
              </a:tr>
              <a:tr h="9421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az-Latn-AZ" b="1" dirty="0"/>
                        <a:t>Az zaman və az kontrast tələb edən infarktla əlaqəli lezion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="1" dirty="0"/>
                        <a:t>    </a:t>
                      </a:r>
                      <a:r>
                        <a:rPr lang="az-Latn-AZ" b="1" dirty="0"/>
                        <a:t>İnfarktla əlaqəli damara uzanmış müdaxilə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295463"/>
                  </a:ext>
                </a:extLst>
              </a:tr>
              <a:tr h="95938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az-Latn-AZ" b="1" dirty="0"/>
                        <a:t>Non-culprit leziona gözlənilən bəsit PCI 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az-Latn-AZ" b="1" dirty="0"/>
                        <a:t>    Non-culprit kompleks lezion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475718"/>
                  </a:ext>
                </a:extLst>
              </a:tr>
              <a:tr h="119757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az-Latn-AZ" b="1" dirty="0"/>
                        <a:t>Pasientə və kateterizasiya labaratoriyasına bağlı faktorlar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az-Latn-AZ" b="1" dirty="0"/>
                        <a:t>    Pasientə və kateterizasiya labaratoriyasına bağlı faktorlar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162969"/>
                  </a:ext>
                </a:extLst>
              </a:tr>
            </a:tbl>
          </a:graphicData>
        </a:graphic>
      </p:graphicFrame>
      <p:pic>
        <p:nvPicPr>
          <p:cNvPr id="3" name="Picture 2" descr="Azərbaycan Kardiologiya Cəmiyyəti">
            <a:extLst>
              <a:ext uri="{FF2B5EF4-FFF2-40B4-BE49-F238E27FC236}">
                <a16:creationId xmlns:a16="http://schemas.microsoft.com/office/drawing/2014/main" id="{C2184A2D-37A5-A1AA-C381-E9D02EA5E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0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0435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3BAEB-9254-6550-11F0-6CBBBD0E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160"/>
          </a:xfrm>
        </p:spPr>
        <p:txBody>
          <a:bodyPr>
            <a:normAutofit/>
          </a:bodyPr>
          <a:lstStyle/>
          <a:p>
            <a:r>
              <a:rPr lang="az-Latn-AZ" b="1" dirty="0"/>
              <a:t>STEMİ. P2Y12 RESEPTOR İNHİBİTORUNUN SEÇİMİ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C7762-43F6-B1D7-2258-64C7973C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9160"/>
            <a:ext cx="12192000" cy="5898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b="1" dirty="0">
                <a:solidFill>
                  <a:srgbClr val="FF0000"/>
                </a:solidFill>
              </a:rPr>
              <a:t>                                                           REPERFUZİYA    </a:t>
            </a:r>
          </a:p>
          <a:p>
            <a:pPr marL="0" indent="0">
              <a:buNone/>
            </a:pPr>
            <a:endParaRPr lang="az-Latn-AZ" dirty="0"/>
          </a:p>
          <a:p>
            <a:pPr marL="0" indent="0">
              <a:buNone/>
            </a:pPr>
            <a:r>
              <a:rPr lang="az-Latn-AZ" dirty="0"/>
              <a:t>       </a:t>
            </a:r>
            <a:r>
              <a:rPr lang="az-Latn-AZ" b="1" dirty="0">
                <a:solidFill>
                  <a:srgbClr val="FF0000"/>
                </a:solidFill>
              </a:rPr>
              <a:t>FİBRİNOLİZİS</a:t>
            </a:r>
            <a:r>
              <a:rPr lang="az-Latn-AZ" dirty="0"/>
              <a:t>                                        </a:t>
            </a:r>
            <a:r>
              <a:rPr lang="az-Latn-AZ" b="1" dirty="0">
                <a:solidFill>
                  <a:srgbClr val="FF0000"/>
                </a:solidFill>
              </a:rPr>
              <a:t>PCI    </a:t>
            </a:r>
            <a:r>
              <a:rPr lang="az-Latn-AZ" dirty="0"/>
              <a:t>                              </a:t>
            </a:r>
            <a:r>
              <a:rPr lang="az-Latn-AZ" b="1" dirty="0">
                <a:solidFill>
                  <a:srgbClr val="FF0000"/>
                </a:solidFill>
              </a:rPr>
              <a:t>NO REPERFUZİYA</a:t>
            </a:r>
            <a:r>
              <a:rPr lang="az-Latn-AZ" dirty="0"/>
              <a:t>  </a:t>
            </a:r>
          </a:p>
          <a:p>
            <a:pPr marL="0" indent="0">
              <a:buNone/>
            </a:pPr>
            <a:r>
              <a:rPr lang="az-Latn-AZ" dirty="0"/>
              <a:t>                                                   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8973C8A-0BB6-8C62-5DFD-7B30545F8955}"/>
              </a:ext>
            </a:extLst>
          </p:cNvPr>
          <p:cNvSpPr/>
          <p:nvPr/>
        </p:nvSpPr>
        <p:spPr>
          <a:xfrm>
            <a:off x="238650" y="3179440"/>
            <a:ext cx="3428112" cy="282828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b="1" dirty="0"/>
              <a:t>CLOPİDOGREL</a:t>
            </a:r>
          </a:p>
          <a:p>
            <a:r>
              <a:rPr lang="az-Latn-AZ" b="1" dirty="0"/>
              <a:t>&lt;75 yaş 300mg yükləmə</a:t>
            </a:r>
          </a:p>
          <a:p>
            <a:r>
              <a:rPr lang="az-Latn-AZ" b="1" dirty="0"/>
              <a:t>&gt;75 yaş 75mg yükləmə</a:t>
            </a:r>
          </a:p>
          <a:p>
            <a:endParaRPr lang="az-Latn-AZ" dirty="0"/>
          </a:p>
          <a:p>
            <a:r>
              <a:rPr lang="az-Latn-AZ" b="1" dirty="0">
                <a:solidFill>
                  <a:schemeClr val="tx1"/>
                </a:solidFill>
              </a:rPr>
              <a:t>(CLARİTY –TİMİ 28 tədqiqatı)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64C402-4C0A-D133-7FC0-3690CA16935F}"/>
              </a:ext>
            </a:extLst>
          </p:cNvPr>
          <p:cNvSpPr/>
          <p:nvPr/>
        </p:nvSpPr>
        <p:spPr>
          <a:xfrm>
            <a:off x="4010764" y="3148711"/>
            <a:ext cx="4170472" cy="28282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b="1" dirty="0"/>
              <a:t>TİCAGRELOR (180 mg yükləmə )   və  PRASUGREL (60 mg  yükləmə)  CLOPİDOGRELDƏN (600mg yükləmə)</a:t>
            </a:r>
          </a:p>
          <a:p>
            <a:r>
              <a:rPr lang="az-Latn-AZ" b="1" dirty="0"/>
              <a:t>üstün tutulur</a:t>
            </a:r>
          </a:p>
          <a:p>
            <a:endParaRPr lang="az-Latn-AZ" b="1" dirty="0">
              <a:solidFill>
                <a:schemeClr val="tx1"/>
              </a:solidFill>
            </a:endParaRPr>
          </a:p>
          <a:p>
            <a:r>
              <a:rPr lang="az-Latn-AZ" b="1" dirty="0">
                <a:solidFill>
                  <a:schemeClr val="tx1"/>
                </a:solidFill>
              </a:rPr>
              <a:t>(TRİTON-TİMİ 38 və PLATO tədqiqatı)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DC5D5BA-875D-6DF2-7B17-2C54D5175D73}"/>
              </a:ext>
            </a:extLst>
          </p:cNvPr>
          <p:cNvSpPr/>
          <p:nvPr/>
        </p:nvSpPr>
        <p:spPr>
          <a:xfrm>
            <a:off x="8596924" y="3148711"/>
            <a:ext cx="3356426" cy="282828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b="1" dirty="0"/>
              <a:t>TİCAGRELOR (180 mg yükləmə) üstün tutullur</a:t>
            </a:r>
          </a:p>
          <a:p>
            <a:endParaRPr lang="az-Latn-AZ" dirty="0"/>
          </a:p>
          <a:p>
            <a:r>
              <a:rPr lang="az-Latn-AZ" b="1" dirty="0">
                <a:solidFill>
                  <a:schemeClr val="tx1"/>
                </a:solidFill>
              </a:rPr>
              <a:t>(PLATO tədqiqatı)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85131B9-D0B9-5F58-880A-EF8DB03CDF1B}"/>
              </a:ext>
            </a:extLst>
          </p:cNvPr>
          <p:cNvSpPr/>
          <p:nvPr/>
        </p:nvSpPr>
        <p:spPr>
          <a:xfrm>
            <a:off x="1146458" y="2489418"/>
            <a:ext cx="654061" cy="517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11B6103-E74B-7441-A350-08CCD4B33A76}"/>
              </a:ext>
            </a:extLst>
          </p:cNvPr>
          <p:cNvSpPr/>
          <p:nvPr/>
        </p:nvSpPr>
        <p:spPr>
          <a:xfrm>
            <a:off x="5701176" y="2489418"/>
            <a:ext cx="654061" cy="517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738F1F5-F0A6-8EBB-9DC0-FD60D5497618}"/>
              </a:ext>
            </a:extLst>
          </p:cNvPr>
          <p:cNvSpPr/>
          <p:nvPr/>
        </p:nvSpPr>
        <p:spPr>
          <a:xfrm>
            <a:off x="9948106" y="2476952"/>
            <a:ext cx="654061" cy="517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zərbaycan Kardiologiya Cəmiyyəti">
            <a:extLst>
              <a:ext uri="{FF2B5EF4-FFF2-40B4-BE49-F238E27FC236}">
                <a16:creationId xmlns:a16="http://schemas.microsoft.com/office/drawing/2014/main" id="{BC9D33B6-B669-0343-034A-19E820CF4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661" y="51274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12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E6930-6C57-24DF-E107-0B8BC6F2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7973"/>
          </a:xfrm>
        </p:spPr>
        <p:txBody>
          <a:bodyPr>
            <a:normAutofit/>
          </a:bodyPr>
          <a:lstStyle/>
          <a:p>
            <a:r>
              <a:rPr lang="en-US" dirty="0"/>
              <a:t>     </a:t>
            </a:r>
            <a:r>
              <a:rPr lang="en-US" sz="5400" b="1" dirty="0"/>
              <a:t>STEMI. SİSTEM ANT</a:t>
            </a:r>
            <a:r>
              <a:rPr lang="az-Latn-AZ" sz="5400" b="1" dirty="0"/>
              <a:t>i</a:t>
            </a:r>
            <a:r>
              <a:rPr lang="en-US" sz="5400" b="1" dirty="0"/>
              <a:t>KOAQULYAS</a:t>
            </a:r>
            <a:r>
              <a:rPr lang="az-Latn-AZ" sz="5400" b="1" dirty="0"/>
              <a:t>i</a:t>
            </a:r>
            <a:r>
              <a:rPr lang="en-US" sz="5400" b="1" dirty="0"/>
              <a:t>YA. 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9146E-F3D7-C812-DEF1-9399C157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047972"/>
            <a:ext cx="12191998" cy="581002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PCI dan əvvəl</a:t>
            </a:r>
          </a:p>
          <a:p>
            <a:pPr marL="0" indent="0">
              <a:buNone/>
            </a:pPr>
            <a:r>
              <a:rPr lang="en-US" sz="2000" b="1" dirty="0"/>
              <a:t>Diaqnoz qoyulduqdan sonra ən qısa müddətdə parenteral antikoaqulyasiya aparılmalıldır. </a:t>
            </a:r>
            <a:endParaRPr lang="az-Latn-AZ" sz="2000" b="1" dirty="0"/>
          </a:p>
          <a:p>
            <a:pPr marL="0" indent="0">
              <a:buNone/>
            </a:pPr>
            <a:r>
              <a:rPr lang="az-Latn-AZ" sz="2000" b="1" dirty="0"/>
              <a:t>Dozanlanması və izlənməsinin asan olması səbəbilə UFH LMWH ə üstün tutulur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PCI  zamanı</a:t>
            </a:r>
          </a:p>
          <a:p>
            <a:pPr marL="0" indent="0">
              <a:buNone/>
            </a:pPr>
            <a:r>
              <a:rPr lang="en-US" sz="2000" b="1" dirty="0" err="1"/>
              <a:t>Tövsiyyə</a:t>
            </a:r>
            <a:r>
              <a:rPr lang="en-US" sz="2000" b="1" dirty="0"/>
              <a:t> </a:t>
            </a:r>
            <a:r>
              <a:rPr lang="en-US" sz="2000" b="1" dirty="0" err="1"/>
              <a:t>olunan</a:t>
            </a:r>
            <a:r>
              <a:rPr lang="en-US" sz="2000" b="1" dirty="0"/>
              <a:t>: UFH</a:t>
            </a:r>
          </a:p>
          <a:p>
            <a:pPr marL="0" indent="0">
              <a:buNone/>
            </a:pPr>
            <a:r>
              <a:rPr lang="en-US" sz="2000" b="1" dirty="0"/>
              <a:t>Əgər PCI dan &gt;6 saat əvvəl enoxaparin verilibsə, davam etmək əvəzinə   PCI zamanı UFH başlanması tövsiyyə olunur</a:t>
            </a:r>
          </a:p>
          <a:p>
            <a:pPr marL="0" indent="0">
              <a:buNone/>
            </a:pPr>
            <a:endParaRPr lang="az-Latn-AZ" sz="2000" b="1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PCI dan sonra</a:t>
            </a:r>
          </a:p>
          <a:p>
            <a:pPr marL="0" indent="0">
              <a:buNone/>
            </a:pPr>
            <a:r>
              <a:rPr lang="en-US" sz="2000" b="1" dirty="0"/>
              <a:t>Ağırlamaşlar olmayan və antikoaqulyasiya üçün digər göstərişləri olmayan (AF, mexaniki protez qapaq və s.) xəstələrdə UFH və LMWH prosedurdan dərhal sonra dayandırıla bilər.</a:t>
            </a:r>
          </a:p>
        </p:txBody>
      </p:sp>
      <p:pic>
        <p:nvPicPr>
          <p:cNvPr id="4" name="Picture 3" descr="Azərbaycan Kardiologiya Cəmiyyəti">
            <a:extLst>
              <a:ext uri="{FF2B5EF4-FFF2-40B4-BE49-F238E27FC236}">
                <a16:creationId xmlns:a16="http://schemas.microsoft.com/office/drawing/2014/main" id="{02F6ECDD-670A-7388-B2EC-D3824CAB2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109119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1634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768F-0D8E-CF7E-41B5-2093A5BA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9999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  <a:r>
              <a:rPr lang="en-US" b="1" dirty="0"/>
              <a:t>KKS</a:t>
            </a:r>
            <a:r>
              <a:rPr lang="en-US" dirty="0"/>
              <a:t> </a:t>
            </a:r>
            <a:r>
              <a:rPr lang="en-US" b="1" dirty="0"/>
              <a:t>şübhəsi</a:t>
            </a:r>
            <a:r>
              <a:rPr lang="en-US" dirty="0"/>
              <a:t> </a:t>
            </a:r>
            <a:r>
              <a:rPr lang="en-US" b="1" dirty="0"/>
              <a:t>olan</a:t>
            </a:r>
            <a:r>
              <a:rPr lang="en-US" dirty="0"/>
              <a:t> </a:t>
            </a:r>
            <a:r>
              <a:rPr lang="en-US" b="1" dirty="0"/>
              <a:t>xəstələrdə</a:t>
            </a:r>
            <a:r>
              <a:rPr lang="en-US" dirty="0"/>
              <a:t> </a:t>
            </a:r>
            <a:r>
              <a:rPr lang="en-US" b="1" dirty="0"/>
              <a:t>ilkin</a:t>
            </a:r>
            <a:r>
              <a:rPr lang="en-US" dirty="0"/>
              <a:t> </a:t>
            </a:r>
            <a:r>
              <a:rPr lang="en-US" b="1" dirty="0"/>
              <a:t>dəyərləndirmə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01BFC-91DF-29B8-7D74-21419B1B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74265"/>
            <a:ext cx="12192001" cy="53837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KLİNİKİ TABLO (simptomlar, vital götəricilər)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12 aparmalı EKQ</a:t>
            </a:r>
            <a:r>
              <a:rPr lang="az-Latn-AZ" dirty="0"/>
              <a:t> </a:t>
            </a:r>
          </a:p>
          <a:p>
            <a:pPr marL="0" indent="0">
              <a:buNone/>
            </a:pPr>
            <a:r>
              <a:rPr lang="az-Latn-AZ" dirty="0"/>
              <a:t>Xəstə ilə ilk tibbi kontakdan &lt;10 dəq ərzində çəkilməli və ixtisaslı həkim tərəfindən interpretasiya olunmalıdır </a:t>
            </a:r>
            <a:r>
              <a:rPr lang="az-Latn-AZ" b="1" dirty="0">
                <a:solidFill>
                  <a:srgbClr val="FF0000"/>
                </a:solidFill>
              </a:rPr>
              <a:t>(Class IB)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Kardiak Troponin</a:t>
            </a:r>
            <a:endParaRPr lang="az-Latn-A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z-Latn-AZ" dirty="0"/>
              <a:t>Yüksək həssaslıqlı troponin </a:t>
            </a:r>
            <a:r>
              <a:rPr lang="az-Latn-AZ" b="1" dirty="0"/>
              <a:t>(hs-cTn)</a:t>
            </a:r>
            <a:r>
              <a:rPr lang="az-Latn-AZ" dirty="0"/>
              <a:t> </a:t>
            </a:r>
            <a:r>
              <a:rPr lang="en-US" dirty="0"/>
              <a:t>istifadəsi </a:t>
            </a:r>
            <a:r>
              <a:rPr lang="az-Latn-AZ" dirty="0"/>
              <a:t>tövsiyyə olunur.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az-Latn-AZ" dirty="0"/>
              <a:t>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zərbaycan Kardiologiya Cəmiyyəti">
            <a:extLst>
              <a:ext uri="{FF2B5EF4-FFF2-40B4-BE49-F238E27FC236}">
                <a16:creationId xmlns:a16="http://schemas.microsoft.com/office/drawing/2014/main" id="{DA04A274-83E0-6E4C-EEC4-8DF14A522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127531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338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F9F87E0-E46C-4FF8-86E8-EF8621416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8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CF1D85-3FA1-438C-A037-21F4CC987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1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DA89-2118-3160-EE59-D32CB361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3565"/>
          </a:xfrm>
        </p:spPr>
        <p:txBody>
          <a:bodyPr>
            <a:normAutofit/>
          </a:bodyPr>
          <a:lstStyle/>
          <a:p>
            <a:r>
              <a:rPr lang="az-Latn-AZ" sz="3600" b="1" dirty="0"/>
              <a:t>    NSTE-KKS. KORONAR ANGİOQRAFİYANIN ZAMANLANMASI.</a:t>
            </a:r>
            <a:endParaRPr lang="ru-RU" sz="3600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F7BBCD-E26D-79B9-8CAE-B5893C5B8DAB}"/>
              </a:ext>
            </a:extLst>
          </p:cNvPr>
          <p:cNvSpPr/>
          <p:nvPr/>
        </p:nvSpPr>
        <p:spPr>
          <a:xfrm>
            <a:off x="113677" y="1003563"/>
            <a:ext cx="4051568" cy="38899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az-Latn-AZ" sz="1000" b="1" dirty="0">
              <a:solidFill>
                <a:schemeClr val="tx1"/>
              </a:solidFill>
            </a:endParaRPr>
          </a:p>
          <a:p>
            <a:pPr lvl="1" algn="just"/>
            <a:r>
              <a:rPr lang="az-Latn-AZ" b="1" dirty="0">
                <a:solidFill>
                  <a:schemeClr val="tx1"/>
                </a:solidFill>
              </a:rPr>
              <a:t> </a:t>
            </a: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r>
              <a:rPr lang="az-Latn-AZ" sz="2000" b="1" dirty="0">
                <a:solidFill>
                  <a:schemeClr val="tx1"/>
                </a:solidFill>
              </a:rPr>
              <a:t>          Çox yüksək risk</a:t>
            </a:r>
            <a:endParaRPr lang="az-Latn-AZ" sz="1400" b="1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Hemodinamik qeyri-stabillik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Kardiogen şok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Medikamentoz müalicəyə rəğmən rekurrent/refrakter ağrı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Həyati təhlükəli aritmiyalar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Mİ mexaniki ağırlaşmaları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NSTE-KKSa birbaşa bağlı olan ürək çatmazlığı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6 aparmada &gt;1mm ST depressiya + aVR və/və ya V1 də  ST elevasiyası</a:t>
            </a: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az-Latn-AZ" b="1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az-Latn-AZ" b="1" dirty="0">
              <a:solidFill>
                <a:schemeClr val="tx1"/>
              </a:solidFill>
            </a:endParaRPr>
          </a:p>
          <a:p>
            <a:pPr lvl="1" algn="just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1B42150-3DF7-FDC0-8C2E-CD8C4E360B24}"/>
              </a:ext>
            </a:extLst>
          </p:cNvPr>
          <p:cNvSpPr/>
          <p:nvPr/>
        </p:nvSpPr>
        <p:spPr>
          <a:xfrm>
            <a:off x="4440561" y="1003564"/>
            <a:ext cx="3809998" cy="38899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 b="1" dirty="0">
              <a:solidFill>
                <a:schemeClr val="tx1"/>
              </a:solidFill>
            </a:endParaRPr>
          </a:p>
          <a:p>
            <a:pPr algn="ctr"/>
            <a:r>
              <a:rPr lang="az-Latn-AZ" b="1" dirty="0">
                <a:solidFill>
                  <a:schemeClr val="tx1"/>
                </a:solidFill>
              </a:rPr>
              <a:t>YÜKSƏK RİSK </a:t>
            </a:r>
          </a:p>
          <a:p>
            <a:pPr algn="ctr"/>
            <a:endParaRPr lang="az-Latn-A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Təsdiqlənmiş NSTEMİ diaqnozu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Dinamik yeni və ya böyük ehtimalla yeni ST/T seqment dəyişiklikləri (simptomatik və ya gizli)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ST elevasiyası və ya  kardiogen şok olmadan kardiak arestdən resustasiya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Tranzitor ST seqment elevasiyası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GRACE skor&gt; 140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z-Latn-A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C2B8969-7C25-53DD-D2FE-1219B5183B24}"/>
              </a:ext>
            </a:extLst>
          </p:cNvPr>
          <p:cNvSpPr/>
          <p:nvPr/>
        </p:nvSpPr>
        <p:spPr>
          <a:xfrm>
            <a:off x="8508112" y="1003564"/>
            <a:ext cx="3570211" cy="38899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chemeClr val="tx1"/>
                </a:solidFill>
              </a:rPr>
              <a:t>AŞAĞI RİSK</a:t>
            </a:r>
          </a:p>
          <a:p>
            <a:pPr algn="ctr"/>
            <a:endParaRPr lang="az-Latn-AZ" b="1" dirty="0">
              <a:solidFill>
                <a:schemeClr val="tx1"/>
              </a:solidFill>
            </a:endParaRPr>
          </a:p>
          <a:p>
            <a:pPr algn="ctr"/>
            <a:endParaRPr lang="az-Latn-AZ" b="1" dirty="0">
              <a:solidFill>
                <a:schemeClr val="tx1"/>
              </a:solidFill>
            </a:endParaRPr>
          </a:p>
          <a:p>
            <a:r>
              <a:rPr lang="az-Latn-AZ" b="1" dirty="0">
                <a:solidFill>
                  <a:schemeClr val="tx1"/>
                </a:solidFill>
              </a:rPr>
              <a:t>Çox yüksək və yüksək risk kateqoriyasına aid olan heç bir xüsusiyyətin olmaması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B2857030-B19E-E18D-B891-EAD8DB0A71C7}"/>
              </a:ext>
            </a:extLst>
          </p:cNvPr>
          <p:cNvSpPr/>
          <p:nvPr/>
        </p:nvSpPr>
        <p:spPr>
          <a:xfrm>
            <a:off x="113677" y="5230978"/>
            <a:ext cx="4051568" cy="142097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rgbClr val="FF0000"/>
                </a:solidFill>
              </a:rPr>
              <a:t>TƏCİLİ (&lt;2saat) İNVAZİV STRATEGİYA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2B4478D6-3AAE-9612-D7C1-0823F043E6EF}"/>
              </a:ext>
            </a:extLst>
          </p:cNvPr>
          <p:cNvSpPr/>
          <p:nvPr/>
        </p:nvSpPr>
        <p:spPr>
          <a:xfrm>
            <a:off x="4440561" y="5240747"/>
            <a:ext cx="3809998" cy="141121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rgbClr val="FF0000"/>
                </a:solidFill>
              </a:rPr>
              <a:t>ERKƏN (&lt;24 saat) İNVAZİV STRATEGİYA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1A47AF4F-033B-F8F0-CD37-1BE4D50AFE79}"/>
              </a:ext>
            </a:extLst>
          </p:cNvPr>
          <p:cNvSpPr/>
          <p:nvPr/>
        </p:nvSpPr>
        <p:spPr>
          <a:xfrm>
            <a:off x="8508112" y="5240746"/>
            <a:ext cx="3570211" cy="141120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rgbClr val="FF0000"/>
                </a:solidFill>
              </a:rPr>
              <a:t>SELEKTİV İNVAZİV STRATEGİYA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90CF1200-21C7-54AA-C1C3-660AA606E10C}"/>
              </a:ext>
            </a:extLst>
          </p:cNvPr>
          <p:cNvSpPr/>
          <p:nvPr/>
        </p:nvSpPr>
        <p:spPr>
          <a:xfrm>
            <a:off x="1793985" y="4893494"/>
            <a:ext cx="861470" cy="347252"/>
          </a:xfrm>
          <a:prstGeom prst="downArrow">
            <a:avLst>
              <a:gd name="adj1" fmla="val 50000"/>
              <a:gd name="adj2" fmla="val 39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280DC063-620C-D151-0E33-8B679E65F56D}"/>
              </a:ext>
            </a:extLst>
          </p:cNvPr>
          <p:cNvSpPr/>
          <p:nvPr/>
        </p:nvSpPr>
        <p:spPr>
          <a:xfrm>
            <a:off x="5845554" y="4893495"/>
            <a:ext cx="779762" cy="347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EFC05BD1-CD7B-4C3B-074A-104E8454A15F}"/>
              </a:ext>
            </a:extLst>
          </p:cNvPr>
          <p:cNvSpPr/>
          <p:nvPr/>
        </p:nvSpPr>
        <p:spPr>
          <a:xfrm>
            <a:off x="9815415" y="4893494"/>
            <a:ext cx="655424" cy="347252"/>
          </a:xfrm>
          <a:prstGeom prst="downArrow">
            <a:avLst>
              <a:gd name="adj1" fmla="val 50000"/>
              <a:gd name="adj2" fmla="val 54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1" descr="Azərbaycan Kardiologiya Cəmiyyəti">
            <a:extLst>
              <a:ext uri="{FF2B5EF4-FFF2-40B4-BE49-F238E27FC236}">
                <a16:creationId xmlns:a16="http://schemas.microsoft.com/office/drawing/2014/main" id="{F76B0814-209D-87D1-F83B-0F3C76BB1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204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846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21928-6AF4-58E3-1783-2AC025B9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663"/>
          </a:xfrm>
        </p:spPr>
        <p:txBody>
          <a:bodyPr/>
          <a:lstStyle/>
          <a:p>
            <a:r>
              <a:rPr lang="az-Latn-AZ" b="1" dirty="0"/>
              <a:t>           NSTEMİ. ANTİAQREQANT MÜALİCƏ (DAPT)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8037D-9127-01CC-D1CB-D0A792AC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3943"/>
            <a:ext cx="7673420" cy="5712337"/>
          </a:xfrm>
        </p:spPr>
        <p:txBody>
          <a:bodyPr/>
          <a:lstStyle/>
          <a:p>
            <a:r>
              <a:rPr lang="az-Latn-AZ" b="1" dirty="0">
                <a:solidFill>
                  <a:srgbClr val="FF0000"/>
                </a:solidFill>
              </a:rPr>
              <a:t>ASPİRİN</a:t>
            </a:r>
          </a:p>
          <a:p>
            <a:r>
              <a:rPr lang="az-Latn-AZ" b="1" dirty="0">
                <a:solidFill>
                  <a:srgbClr val="FF0000"/>
                </a:solidFill>
              </a:rPr>
              <a:t>P2Y12 RESEPTOR İNHİBİTORLARI0</a:t>
            </a:r>
          </a:p>
          <a:p>
            <a:pPr marL="0" indent="0">
              <a:buNone/>
            </a:pPr>
            <a:endParaRPr lang="az-Latn-AZ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az-Latn-AZ" sz="2000" b="1" dirty="0"/>
              <a:t>ERKƏN invaziv strategiya düşünülən xəstələrdə koronar anatomiya görülənədək müalicənin gecikdirlməsi tövsiyyə olunur</a:t>
            </a:r>
          </a:p>
          <a:p>
            <a:pPr marL="457200" indent="-457200">
              <a:buFont typeface="+mj-lt"/>
              <a:buAutoNum type="arabicPeriod"/>
            </a:pPr>
            <a:r>
              <a:rPr lang="az-Latn-AZ" sz="2000" b="1" dirty="0"/>
              <a:t>ƏGƏR koronar angioqrafiya gecikdiriləcəksə tigacrelorla müalicə və  koronarangioqrafiyadan sonra  ticagrelor class IB  və ya prasugrellə class lB müalicə variantları seçilə  bilər . Clopidogrel IC</a:t>
            </a:r>
          </a:p>
          <a:p>
            <a:pPr marL="457200" indent="-457200">
              <a:buFont typeface="+mj-lt"/>
              <a:buAutoNum type="arabicPeriod"/>
            </a:pPr>
            <a:r>
              <a:rPr lang="az-Latn-AZ" sz="2000" b="1" dirty="0"/>
              <a:t>Konservativ strategiya seçilən xəstələrdə ticagrelor 180mg Class lB ən qısa müddətdə verilməlidir.</a:t>
            </a:r>
          </a:p>
          <a:p>
            <a:pPr marL="0" indent="0">
              <a:buNone/>
            </a:pPr>
            <a:endParaRPr lang="az-Latn-AZ" dirty="0"/>
          </a:p>
          <a:p>
            <a:pPr marL="0" indent="0">
              <a:buNone/>
            </a:pPr>
            <a:r>
              <a:rPr lang="az-Latn-AZ" b="1" dirty="0">
                <a:solidFill>
                  <a:srgbClr val="FF0000"/>
                </a:solidFill>
              </a:rPr>
              <a:t>Prasugrel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az-Latn-AZ" b="1" dirty="0">
                <a:solidFill>
                  <a:srgbClr val="FF0000"/>
                </a:solidFill>
              </a:rPr>
              <a:t> koronar anatomiya görülmədən verilməsi tövsiyyə olunmur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5D16627D-03A2-48F1-2EBF-52B61F947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28654" r="6993" b="14353"/>
          <a:stretch/>
        </p:blipFill>
        <p:spPr>
          <a:xfrm>
            <a:off x="7673420" y="1093509"/>
            <a:ext cx="4518580" cy="5388571"/>
          </a:xfrm>
          <a:prstGeom prst="rect">
            <a:avLst/>
          </a:prstGeom>
        </p:spPr>
      </p:pic>
      <p:pic>
        <p:nvPicPr>
          <p:cNvPr id="5" name="Picture 4" descr="Azərbaycan Kardiologiya Cəmiyyəti">
            <a:extLst>
              <a:ext uri="{FF2B5EF4-FFF2-40B4-BE49-F238E27FC236}">
                <a16:creationId xmlns:a16="http://schemas.microsoft.com/office/drawing/2014/main" id="{B54DE1B3-21D0-8F66-0053-28C2B1128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0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49703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94B32-6B0E-BBB3-CF45-86101BE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9242"/>
          </a:xfrm>
        </p:spPr>
        <p:txBody>
          <a:bodyPr>
            <a:normAutofit/>
          </a:bodyPr>
          <a:lstStyle/>
          <a:p>
            <a:r>
              <a:rPr lang="az-Latn-AZ" sz="3600" dirty="0"/>
              <a:t>   </a:t>
            </a:r>
            <a:r>
              <a:rPr lang="en-US" sz="3600" dirty="0"/>
              <a:t>         </a:t>
            </a:r>
            <a:r>
              <a:rPr lang="az-Latn-AZ" sz="3600" b="1" dirty="0"/>
              <a:t>ORAL ANTİKOQULYASİYA GÖSTƏRİŞİ OLAN XƏSTƏLƏR.</a:t>
            </a:r>
            <a:endParaRPr lang="ru-RU" sz="3600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FE713A6-4C8D-1E2B-81D2-88BF6F430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20200" r="12999" b="7268"/>
          <a:stretch/>
        </p:blipFill>
        <p:spPr>
          <a:xfrm>
            <a:off x="0" y="838986"/>
            <a:ext cx="12192000" cy="6075575"/>
          </a:xfrm>
        </p:spPr>
      </p:pic>
      <p:pic>
        <p:nvPicPr>
          <p:cNvPr id="3" name="Picture 2" descr="Azərbaycan Kardiologiya Cəmiyyəti">
            <a:extLst>
              <a:ext uri="{FF2B5EF4-FFF2-40B4-BE49-F238E27FC236}">
                <a16:creationId xmlns:a16="http://schemas.microsoft.com/office/drawing/2014/main" id="{9917DD40-7F39-CBEE-9645-1926EFE0F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84754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34829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FDDE-1AF7-9C90-69E4-76BD6251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07159" cy="838986"/>
          </a:xfrm>
        </p:spPr>
        <p:txBody>
          <a:bodyPr/>
          <a:lstStyle/>
          <a:p>
            <a:r>
              <a:rPr lang="en-US" b="1" dirty="0"/>
              <a:t>  </a:t>
            </a:r>
            <a:r>
              <a:rPr lang="az-Latn-AZ" b="1" dirty="0"/>
              <a:t>KKS sonra</a:t>
            </a:r>
            <a:r>
              <a:rPr lang="en-US" b="1" dirty="0"/>
              <a:t>s</a:t>
            </a:r>
            <a:r>
              <a:rPr lang="az-Latn-AZ" b="1" dirty="0"/>
              <a:t>ı ikincili profilaktika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DDAFA-7FB7-952B-AD26-23A25A83467A}"/>
              </a:ext>
            </a:extLst>
          </p:cNvPr>
          <p:cNvSpPr/>
          <p:nvPr/>
        </p:nvSpPr>
        <p:spPr>
          <a:xfrm>
            <a:off x="301559" y="874334"/>
            <a:ext cx="2658359" cy="48218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rgbClr val="FF0000"/>
                </a:solidFill>
              </a:rPr>
              <a:t>ANTİLİPİD MÜALİCƏ</a:t>
            </a:r>
          </a:p>
          <a:p>
            <a:pPr algn="ctr"/>
            <a:endParaRPr lang="az-Latn-A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Yüksək intesivlikli statin müalicəsi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4-6 həftə ərzində LDL-C </a:t>
            </a:r>
            <a:r>
              <a:rPr lang="en-US" b="1" dirty="0">
                <a:solidFill>
                  <a:schemeClr val="tx1"/>
                </a:solidFill>
              </a:rPr>
              <a:t>&lt;1</a:t>
            </a:r>
            <a:r>
              <a:rPr lang="az-Latn-AZ" b="1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4mmol/l </a:t>
            </a:r>
            <a:r>
              <a:rPr lang="az-Latn-AZ" b="1" dirty="0">
                <a:solidFill>
                  <a:schemeClr val="tx1"/>
                </a:solidFill>
              </a:rPr>
              <a:t> deyilsə Ezetimib , daha sonra ehtiyac varsa  PCKS9i əlavə olunur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Bempedoic</a:t>
            </a:r>
            <a:r>
              <a:rPr lang="en-US" b="1" dirty="0">
                <a:solidFill>
                  <a:schemeClr val="tx1"/>
                </a:solidFill>
              </a:rPr>
              <a:t> acid t</a:t>
            </a:r>
            <a:r>
              <a:rPr lang="az-Latn-AZ" b="1" dirty="0">
                <a:solidFill>
                  <a:schemeClr val="tx1"/>
                </a:solidFill>
              </a:rPr>
              <a:t>əsdiq olunan ölkələrdə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Digər agentlər tədqiqat altındadırlar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F98A48-5E03-A19E-91B0-F136E8B283E2}"/>
              </a:ext>
            </a:extLst>
          </p:cNvPr>
          <p:cNvSpPr/>
          <p:nvPr/>
        </p:nvSpPr>
        <p:spPr>
          <a:xfrm>
            <a:off x="3261479" y="822486"/>
            <a:ext cx="2658359" cy="4873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 </a:t>
            </a:r>
            <a:r>
              <a:rPr lang="az-Latn-AZ" b="1" dirty="0">
                <a:solidFill>
                  <a:srgbClr val="FF0000"/>
                </a:solidFill>
              </a:rPr>
              <a:t>ANTİTROMBOTİK MÜALİCƏ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Əksər pasientlər  üçün  ən azı 12 ay DAPT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Yüksək işemik riskli pasientlərdə daha uzun müddətli DAPT düşünülməlidir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Yüksək qanama riskli xəstələrə aspirinin erkən kəsiləməsi düşünülməlidir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3lü terapiyadan qaçınılmalıdır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72B388-1B89-8982-DC0D-4CC706EF23C4}"/>
              </a:ext>
            </a:extLst>
          </p:cNvPr>
          <p:cNvSpPr/>
          <p:nvPr/>
        </p:nvSpPr>
        <p:spPr>
          <a:xfrm>
            <a:off x="6311885" y="822486"/>
            <a:ext cx="2658359" cy="48736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 </a:t>
            </a:r>
            <a:r>
              <a:rPr lang="az-Latn-AZ" b="1" dirty="0">
                <a:solidFill>
                  <a:srgbClr val="FF0000"/>
                </a:solidFill>
              </a:rPr>
              <a:t>İLTİHABƏLEYHİNƏ MÜALİCƏ</a:t>
            </a:r>
          </a:p>
          <a:p>
            <a:pPr algn="ctr"/>
            <a:endParaRPr lang="az-Latn-A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Spesifik iltihabəleyhinə müalicə hal-hazırda tövsiyyə edilmir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Bəzi mənbələrdə KKS dan sonrası günlük 0.5mg kolxisin istifadəsi  dəstəklənir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chemeClr val="tx1"/>
                </a:solidFill>
              </a:rPr>
              <a:t>Digər agentlər tədqiqat altındadır.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240A8D-052D-93B0-7AB9-FB08B2289C3F}"/>
              </a:ext>
            </a:extLst>
          </p:cNvPr>
          <p:cNvSpPr/>
          <p:nvPr/>
        </p:nvSpPr>
        <p:spPr>
          <a:xfrm>
            <a:off x="9328213" y="96625"/>
            <a:ext cx="2658359" cy="55995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/>
              <a:t> </a:t>
            </a:r>
            <a:r>
              <a:rPr lang="az-Latn-AZ" b="1" dirty="0">
                <a:solidFill>
                  <a:srgbClr val="FF0000"/>
                </a:solidFill>
              </a:rPr>
              <a:t>NEYROHUMORAL AGENTLƏR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rgbClr val="FF0000"/>
                </a:solidFill>
              </a:rPr>
              <a:t>B-blokatorlar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az-Latn-AZ" b="1" dirty="0">
                <a:solidFill>
                  <a:srgbClr val="FF0000"/>
                </a:solidFill>
              </a:rPr>
              <a:t> </a:t>
            </a:r>
            <a:r>
              <a:rPr lang="az-Latn-AZ" b="1" dirty="0">
                <a:solidFill>
                  <a:schemeClr val="tx1"/>
                </a:solidFill>
              </a:rPr>
              <a:t>əks-göstəriş yoxdursa 24 saat ərzində başlanılmalı və ən azı 3 il ərzində davam olunmalıdır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rgbClr val="FF0000"/>
                </a:solidFill>
              </a:rPr>
              <a:t>AÇFi/ARB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az-Latn-AZ" b="1" dirty="0">
                <a:solidFill>
                  <a:srgbClr val="FF0000"/>
                </a:solidFill>
              </a:rPr>
              <a:t> </a:t>
            </a:r>
            <a:r>
              <a:rPr lang="az-Latn-AZ" b="1" dirty="0">
                <a:solidFill>
                  <a:schemeClr val="tx1"/>
                </a:solidFill>
              </a:rPr>
              <a:t>LVEF</a:t>
            </a:r>
            <a:r>
              <a:rPr lang="en-US" b="1" dirty="0">
                <a:solidFill>
                  <a:schemeClr val="tx1"/>
                </a:solidFill>
              </a:rPr>
              <a:t>&lt;40% </a:t>
            </a:r>
            <a:r>
              <a:rPr lang="en-US" b="1" dirty="0" err="1">
                <a:solidFill>
                  <a:schemeClr val="tx1"/>
                </a:solidFill>
              </a:rPr>
              <a:t>olan</a:t>
            </a:r>
            <a:r>
              <a:rPr lang="az-Latn-AZ" b="1" dirty="0">
                <a:solidFill>
                  <a:schemeClr val="tx1"/>
                </a:solidFill>
              </a:rPr>
              <a:t> ürək yetməzliyi</a:t>
            </a:r>
            <a:r>
              <a:rPr lang="en-US" b="1" dirty="0">
                <a:solidFill>
                  <a:schemeClr val="tx1"/>
                </a:solidFill>
              </a:rPr>
              <a:t> v</a:t>
            </a:r>
            <a:r>
              <a:rPr lang="az-Latn-AZ" b="1" dirty="0">
                <a:solidFill>
                  <a:schemeClr val="tx1"/>
                </a:solidFill>
              </a:rPr>
              <a:t>ə ya ön divar infarktlarda daha çox faydalıdırlar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>
                <a:solidFill>
                  <a:srgbClr val="FF0000"/>
                </a:solidFill>
              </a:rPr>
              <a:t>Aldosteron antoqanistləri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LVEF&lt;40% </a:t>
            </a:r>
            <a:r>
              <a:rPr lang="az-Latn-AZ" b="1" dirty="0">
                <a:solidFill>
                  <a:schemeClr val="tx1"/>
                </a:solidFill>
              </a:rPr>
              <a:t>ürək yetməzliyi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D309F9-E142-7506-3994-6676C9831BF0}"/>
              </a:ext>
            </a:extLst>
          </p:cNvPr>
          <p:cNvSpPr/>
          <p:nvPr/>
        </p:nvSpPr>
        <p:spPr>
          <a:xfrm>
            <a:off x="301558" y="5837549"/>
            <a:ext cx="11685014" cy="923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chemeClr val="tx1"/>
                </a:solidFill>
              </a:rPr>
              <a:t>HƏYAT TƏRZİ DƏYİŞİKLİKLƏRİ</a:t>
            </a:r>
          </a:p>
          <a:p>
            <a:r>
              <a:rPr lang="az-Latn-AZ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zərbaycan Kardiologiya Cəmiyyəti">
            <a:extLst>
              <a:ext uri="{FF2B5EF4-FFF2-40B4-BE49-F238E27FC236}">
                <a16:creationId xmlns:a16="http://schemas.microsoft.com/office/drawing/2014/main" id="{6313FD0A-63AA-A394-D4E3-538BC156F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0898071" y="5933998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72575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76174-E2BF-D981-521C-A83D1F93B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039091"/>
          </a:xfrm>
        </p:spPr>
        <p:txBody>
          <a:bodyPr/>
          <a:lstStyle/>
          <a:p>
            <a:r>
              <a:rPr lang="az-Latn-AZ" b="1" dirty="0"/>
              <a:t>KKS.Ölkəmizdəki çatışmazlıqlar.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8BAD5B-55B9-97BF-B943-E8909ACF6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43357"/>
            <a:ext cx="12192000" cy="5524056"/>
          </a:xfrm>
        </p:spPr>
        <p:txBody>
          <a:bodyPr>
            <a:normAutofit/>
          </a:bodyPr>
          <a:lstStyle/>
          <a:p>
            <a:pPr algn="l"/>
            <a:endParaRPr lang="az-Latn-AZ" dirty="0"/>
          </a:p>
          <a:p>
            <a:pPr marL="457200" indent="-457200" algn="l">
              <a:buAutoNum type="arabicPeriod"/>
            </a:pPr>
            <a:r>
              <a:rPr lang="az-Latn-AZ" b="1" dirty="0">
                <a:solidFill>
                  <a:srgbClr val="FF0000"/>
                </a:solidFill>
              </a:rPr>
              <a:t>XƏSTƏNİN GECİKMƏSİ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 Maarifləndirmə</a:t>
            </a:r>
          </a:p>
          <a:p>
            <a:pPr algn="l"/>
            <a:endParaRPr lang="az-Latn-AZ" dirty="0"/>
          </a:p>
          <a:p>
            <a:pPr algn="l"/>
            <a:r>
              <a:rPr lang="az-Latn-AZ" dirty="0"/>
              <a:t>2. </a:t>
            </a:r>
            <a:r>
              <a:rPr lang="az-Latn-AZ" b="1" dirty="0">
                <a:solidFill>
                  <a:srgbClr val="FF0000"/>
                </a:solidFill>
              </a:rPr>
              <a:t>DİAQNOZDA GECİKMƏ</a:t>
            </a:r>
            <a:r>
              <a:rPr lang="az-Latn-AZ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TTY ambulansların təchizatında əksikliklər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Yüksək həssaslıqli troponin kitlərinin olmaması</a:t>
            </a:r>
          </a:p>
          <a:p>
            <a:pPr algn="l"/>
            <a:endParaRPr lang="az-Latn-AZ" dirty="0"/>
          </a:p>
          <a:p>
            <a:pPr algn="l"/>
            <a:r>
              <a:rPr lang="az-Latn-AZ" dirty="0"/>
              <a:t>3. </a:t>
            </a:r>
            <a:r>
              <a:rPr lang="az-Latn-AZ" b="1" dirty="0">
                <a:solidFill>
                  <a:srgbClr val="FF0000"/>
                </a:solidFill>
              </a:rPr>
              <a:t>REPERFUZİON MÜALİCƏ ÜÇÜN GECİKMƏ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Trombolitik müalicenin aparılmaması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Xəstəxanalar arası transport yetərsizliyi,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Latn-AZ" dirty="0"/>
              <a:t>Ətraf rayonlarda yeteriz personal, yetərsiz primer pci mərkəzləri</a:t>
            </a:r>
            <a:endParaRPr lang="ru-RU" dirty="0"/>
          </a:p>
        </p:txBody>
      </p:sp>
      <p:pic>
        <p:nvPicPr>
          <p:cNvPr id="4" name="Picture 3" descr="Azərbaycan Kardiologiya Cəmiyyəti">
            <a:extLst>
              <a:ext uri="{FF2B5EF4-FFF2-40B4-BE49-F238E27FC236}">
                <a16:creationId xmlns:a16="http://schemas.microsoft.com/office/drawing/2014/main" id="{B232B3A0-9034-D963-6906-07E94427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8" y="11569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7565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830DB04-DD8E-BF5E-FEC9-AEF987543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t="15192" r="19777" b="6136"/>
          <a:stretch/>
        </p:blipFill>
        <p:spPr>
          <a:xfrm>
            <a:off x="1" y="0"/>
            <a:ext cx="12192000" cy="6785175"/>
          </a:xfrm>
          <a:prstGeom prst="rect">
            <a:avLst/>
          </a:prstGeom>
        </p:spPr>
      </p:pic>
      <p:pic>
        <p:nvPicPr>
          <p:cNvPr id="2" name="Picture 1" descr="Azərbaycan Kardiologiya Cəmiyyəti">
            <a:extLst>
              <a:ext uri="{FF2B5EF4-FFF2-40B4-BE49-F238E27FC236}">
                <a16:creationId xmlns:a16="http://schemas.microsoft.com/office/drawing/2014/main" id="{BFB6C5D9-4568-752A-DDB1-763A4B9D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6043256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08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FCFA1-8832-7DF7-5E13-62E921A1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1467"/>
          </a:xfrm>
        </p:spPr>
        <p:txBody>
          <a:bodyPr/>
          <a:lstStyle/>
          <a:p>
            <a:r>
              <a:rPr lang="az-Latn-AZ" dirty="0"/>
              <a:t>      </a:t>
            </a:r>
            <a:r>
              <a:rPr lang="az-Latn-AZ" b="1" dirty="0"/>
              <a:t>KKS. PREHOSPİTAL  YANAŞMA ALQORİTMASI</a:t>
            </a:r>
            <a:endParaRPr lang="ru-RU" b="1" dirty="0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9E770A41-4ED0-0D89-AD31-06CB67BC9B7A}"/>
              </a:ext>
            </a:extLst>
          </p:cNvPr>
          <p:cNvSpPr/>
          <p:nvPr/>
        </p:nvSpPr>
        <p:spPr>
          <a:xfrm>
            <a:off x="2788672" y="954715"/>
            <a:ext cx="6296714" cy="53641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KƏSKİN KORONAR SİNDROM ŞÜBHƏSİ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BFB173A8-5E60-5366-3F1D-F7B4B128DA4B}"/>
              </a:ext>
            </a:extLst>
          </p:cNvPr>
          <p:cNvSpPr/>
          <p:nvPr/>
        </p:nvSpPr>
        <p:spPr>
          <a:xfrm>
            <a:off x="2788672" y="1595038"/>
            <a:ext cx="6296714" cy="145561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EKQ monitorinqi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Aspirin 150-300mg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Analgetik müalicə (ehtiyac varsa)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Oksigen terapiyası (ehtiyac varsa)</a:t>
            </a:r>
          </a:p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9E04FF90-D6FB-DE7A-1D52-0E84E9E71467}"/>
              </a:ext>
            </a:extLst>
          </p:cNvPr>
          <p:cNvSpPr/>
          <p:nvPr/>
        </p:nvSpPr>
        <p:spPr>
          <a:xfrm>
            <a:off x="62168" y="3599509"/>
            <a:ext cx="3401469" cy="61635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STEMİ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44B81F14-EF34-4076-7D12-709542B335DF}"/>
              </a:ext>
            </a:extLst>
          </p:cNvPr>
          <p:cNvSpPr/>
          <p:nvPr/>
        </p:nvSpPr>
        <p:spPr>
          <a:xfrm>
            <a:off x="4320663" y="3617276"/>
            <a:ext cx="3401469" cy="61635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chemeClr val="tx1"/>
                </a:solidFill>
              </a:rPr>
              <a:t>ÇOX YÜKSƏK RİSKLİ NSTE-KKS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261C07F5-68AF-3BAB-D209-F6C935EF1C02}"/>
              </a:ext>
            </a:extLst>
          </p:cNvPr>
          <p:cNvSpPr/>
          <p:nvPr/>
        </p:nvSpPr>
        <p:spPr>
          <a:xfrm>
            <a:off x="8658738" y="3599508"/>
            <a:ext cx="3401469" cy="61635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chemeClr val="tx1"/>
                </a:solidFill>
              </a:rPr>
              <a:t>Aşağı-yüksək riskli NSTE-KKS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EB8C009E-C839-9D1A-3C74-BE560889703E}"/>
              </a:ext>
            </a:extLst>
          </p:cNvPr>
          <p:cNvSpPr/>
          <p:nvPr/>
        </p:nvSpPr>
        <p:spPr>
          <a:xfrm>
            <a:off x="62168" y="4772711"/>
            <a:ext cx="3401469" cy="61635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P2Y12 RESEPTOR İNHİBİTORU +UFH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D6DCB727-F6F6-603B-50A4-DC01680AFE2B}"/>
              </a:ext>
            </a:extLst>
          </p:cNvPr>
          <p:cNvSpPr/>
          <p:nvPr/>
        </p:nvSpPr>
        <p:spPr>
          <a:xfrm>
            <a:off x="62168" y="6071131"/>
            <a:ext cx="7557832" cy="61635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24 saat PCI mərkəzinə transfer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BD2850CB-3DE4-298A-E9D4-ED1C44CAFBBB}"/>
              </a:ext>
            </a:extLst>
          </p:cNvPr>
          <p:cNvSpPr/>
          <p:nvPr/>
        </p:nvSpPr>
        <p:spPr>
          <a:xfrm>
            <a:off x="8658737" y="4763374"/>
            <a:ext cx="3401469" cy="192410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TTY şöbəsinə transfer</a:t>
            </a:r>
          </a:p>
          <a:p>
            <a:pPr algn="ctr"/>
            <a:r>
              <a:rPr lang="az-Latn-AZ" sz="2000" b="1" dirty="0">
                <a:solidFill>
                  <a:schemeClr val="tx1"/>
                </a:solidFill>
              </a:rPr>
              <a:t>(tərcihən 24 saat PCI mərkəzinə)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8B71B27A-3D4B-F1C1-42E4-54F0DD2F2B3D}"/>
              </a:ext>
            </a:extLst>
          </p:cNvPr>
          <p:cNvSpPr/>
          <p:nvPr/>
        </p:nvSpPr>
        <p:spPr>
          <a:xfrm>
            <a:off x="5691909" y="3123927"/>
            <a:ext cx="808182" cy="44495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низ 23">
            <a:extLst>
              <a:ext uri="{FF2B5EF4-FFF2-40B4-BE49-F238E27FC236}">
                <a16:creationId xmlns:a16="http://schemas.microsoft.com/office/drawing/2014/main" id="{8D921E98-C11E-A2E4-8084-7D3FD87D6BEF}"/>
              </a:ext>
            </a:extLst>
          </p:cNvPr>
          <p:cNvSpPr/>
          <p:nvPr/>
        </p:nvSpPr>
        <p:spPr>
          <a:xfrm>
            <a:off x="1319022" y="4233628"/>
            <a:ext cx="808182" cy="52974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23">
            <a:extLst>
              <a:ext uri="{FF2B5EF4-FFF2-40B4-BE49-F238E27FC236}">
                <a16:creationId xmlns:a16="http://schemas.microsoft.com/office/drawing/2014/main" id="{B84596FB-17F6-6549-70D3-BBF6A819BB05}"/>
              </a:ext>
            </a:extLst>
          </p:cNvPr>
          <p:cNvSpPr/>
          <p:nvPr/>
        </p:nvSpPr>
        <p:spPr>
          <a:xfrm>
            <a:off x="9955380" y="4233628"/>
            <a:ext cx="808182" cy="47977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23">
            <a:extLst>
              <a:ext uri="{FF2B5EF4-FFF2-40B4-BE49-F238E27FC236}">
                <a16:creationId xmlns:a16="http://schemas.microsoft.com/office/drawing/2014/main" id="{981E2BBD-A99E-57A5-374B-99290EC9F454}"/>
              </a:ext>
            </a:extLst>
          </p:cNvPr>
          <p:cNvSpPr/>
          <p:nvPr/>
        </p:nvSpPr>
        <p:spPr>
          <a:xfrm>
            <a:off x="1319022" y="5445441"/>
            <a:ext cx="808182" cy="60792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23">
            <a:extLst>
              <a:ext uri="{FF2B5EF4-FFF2-40B4-BE49-F238E27FC236}">
                <a16:creationId xmlns:a16="http://schemas.microsoft.com/office/drawing/2014/main" id="{68E98E6C-7C00-9DBA-4309-51BC133A9D1C}"/>
              </a:ext>
            </a:extLst>
          </p:cNvPr>
          <p:cNvSpPr/>
          <p:nvPr/>
        </p:nvSpPr>
        <p:spPr>
          <a:xfrm>
            <a:off x="2519542" y="3136790"/>
            <a:ext cx="808182" cy="44495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23">
            <a:extLst>
              <a:ext uri="{FF2B5EF4-FFF2-40B4-BE49-F238E27FC236}">
                <a16:creationId xmlns:a16="http://schemas.microsoft.com/office/drawing/2014/main" id="{D9FC724C-A6E8-F0CA-72BF-C886BC6FA4AA}"/>
              </a:ext>
            </a:extLst>
          </p:cNvPr>
          <p:cNvSpPr/>
          <p:nvPr/>
        </p:nvSpPr>
        <p:spPr>
          <a:xfrm>
            <a:off x="8658737" y="3111488"/>
            <a:ext cx="808182" cy="44495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23">
            <a:extLst>
              <a:ext uri="{FF2B5EF4-FFF2-40B4-BE49-F238E27FC236}">
                <a16:creationId xmlns:a16="http://schemas.microsoft.com/office/drawing/2014/main" id="{319151E2-083D-702E-4EAF-D237AB5DAFE9}"/>
              </a:ext>
            </a:extLst>
          </p:cNvPr>
          <p:cNvSpPr/>
          <p:nvPr/>
        </p:nvSpPr>
        <p:spPr>
          <a:xfrm>
            <a:off x="5617306" y="4374036"/>
            <a:ext cx="808182" cy="167932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4" descr="Azərbaycan Kardiologiya Cəmiyyəti">
            <a:extLst>
              <a:ext uri="{FF2B5EF4-FFF2-40B4-BE49-F238E27FC236}">
                <a16:creationId xmlns:a16="http://schemas.microsoft.com/office/drawing/2014/main" id="{28438A5B-B489-AEF7-5F1B-442D2F310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40617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496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4941E-73D1-9EE0-0D98-06C85890C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03566"/>
          </a:xfrm>
        </p:spPr>
        <p:txBody>
          <a:bodyPr>
            <a:normAutofit/>
          </a:bodyPr>
          <a:lstStyle/>
          <a:p>
            <a:r>
              <a:rPr lang="az-Latn-AZ" sz="5400" b="1" dirty="0"/>
              <a:t>KKS. Ağrının idarə edilməsi.</a:t>
            </a:r>
            <a:endParaRPr lang="ru-RU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2F2E73-3E61-5CB5-F882-DAB9387A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127902"/>
            <a:ext cx="12192000" cy="5730098"/>
          </a:xfrm>
        </p:spPr>
        <p:txBody>
          <a:bodyPr>
            <a:normAutofit/>
          </a:bodyPr>
          <a:lstStyle/>
          <a:p>
            <a:pPr algn="l"/>
            <a:r>
              <a:rPr lang="az-Latn-AZ" b="1" dirty="0">
                <a:solidFill>
                  <a:srgbClr val="FF0000"/>
                </a:solidFill>
              </a:rPr>
              <a:t>          </a:t>
            </a:r>
          </a:p>
          <a:p>
            <a:pPr algn="l"/>
            <a:r>
              <a:rPr lang="az-Latn-AZ" b="1" dirty="0">
                <a:solidFill>
                  <a:srgbClr val="FF0000"/>
                </a:solidFill>
              </a:rPr>
              <a:t>              </a:t>
            </a:r>
            <a:r>
              <a:rPr lang="tr-TR" b="1" dirty="0">
                <a:solidFill>
                  <a:srgbClr val="FF0000"/>
                </a:solidFill>
              </a:rPr>
              <a:t>ƏN EF</a:t>
            </a:r>
            <a:r>
              <a:rPr lang="az-Latn-AZ" b="1" dirty="0">
                <a:solidFill>
                  <a:srgbClr val="FF0000"/>
                </a:solidFill>
              </a:rPr>
              <a:t>F</a:t>
            </a:r>
            <a:r>
              <a:rPr lang="tr-TR" b="1" dirty="0">
                <a:solidFill>
                  <a:srgbClr val="FF0000"/>
                </a:solidFill>
              </a:rPr>
              <a:t>EKTİF ANALGETİK MÜALİC</a:t>
            </a:r>
            <a:r>
              <a:rPr lang="az-Latn-AZ" b="1" dirty="0">
                <a:solidFill>
                  <a:srgbClr val="FF0000"/>
                </a:solidFill>
              </a:rPr>
              <a:t>Ə                    KORONAR REVASKULYARİZASİYA</a:t>
            </a:r>
          </a:p>
          <a:p>
            <a:pPr algn="l"/>
            <a:endParaRPr lang="az-Latn-AZ" b="1" dirty="0">
              <a:solidFill>
                <a:srgbClr val="FF0000"/>
              </a:solidFill>
            </a:endParaRPr>
          </a:p>
          <a:p>
            <a:pPr algn="l"/>
            <a:endParaRPr lang="az-Latn-AZ" b="1" dirty="0">
              <a:solidFill>
                <a:srgbClr val="FF0000"/>
              </a:solidFill>
            </a:endParaRPr>
          </a:p>
          <a:p>
            <a:pPr algn="l"/>
            <a:r>
              <a:rPr lang="az-Latn-AZ" dirty="0"/>
              <a:t>       </a:t>
            </a:r>
            <a:r>
              <a:rPr lang="az-Latn-AZ" b="1" dirty="0"/>
              <a:t>Opioidlər (Morfin) </a:t>
            </a:r>
            <a:r>
              <a:rPr lang="az-Latn-AZ" b="1" dirty="0">
                <a:solidFill>
                  <a:srgbClr val="FF0000"/>
                </a:solidFill>
              </a:rPr>
              <a:t> (Class IIaC)</a:t>
            </a:r>
          </a:p>
          <a:p>
            <a:pPr algn="l"/>
            <a:endParaRPr lang="az-Latn-AZ" b="1" dirty="0">
              <a:solidFill>
                <a:srgbClr val="FF0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tr-TR" b="1" dirty="0"/>
              <a:t>İstifadəsi döş qəfəsində </a:t>
            </a:r>
            <a:r>
              <a:rPr lang="az-Latn-AZ" b="1" dirty="0"/>
              <a:t>refrakter </a:t>
            </a:r>
            <a:r>
              <a:rPr lang="tr-TR" b="1" dirty="0"/>
              <a:t>ciddi ağrısı ol</a:t>
            </a:r>
            <a:r>
              <a:rPr lang="az-Latn-AZ" b="1" dirty="0"/>
              <a:t>a</a:t>
            </a:r>
            <a:r>
              <a:rPr lang="tr-TR" b="1" dirty="0"/>
              <a:t>n xəstələrlə məhdudlaşdırılmalıdır</a:t>
            </a:r>
          </a:p>
          <a:p>
            <a:pPr marL="457200" indent="-457200" algn="l">
              <a:buFont typeface="+mj-lt"/>
              <a:buAutoNum type="arabicPeriod"/>
            </a:pPr>
            <a:r>
              <a:rPr lang="tr-TR" b="1" dirty="0"/>
              <a:t>Dərmanın potensial yan təsirlərinin məhdudlaşdırılması üçün </a:t>
            </a:r>
            <a:r>
              <a:rPr lang="az-Latn-AZ" b="1" dirty="0"/>
              <a:t>doza </a:t>
            </a:r>
            <a:r>
              <a:rPr lang="tr-TR" b="1" dirty="0"/>
              <a:t>minimal effektiv dozada titrlənməlidir.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tr-TR" b="1" dirty="0"/>
              <a:t>Morfin verilən xəstələrdə opiodlərin absorbsiya və trombosit inhibisiyasına negativ effektlərini</a:t>
            </a:r>
            <a:r>
              <a:rPr lang="az-Latn-AZ" b="1" dirty="0"/>
              <a:t> nəzərə alaraq </a:t>
            </a:r>
            <a:r>
              <a:rPr lang="tr-TR" b="1" dirty="0"/>
              <a:t>P2Y12 inhibitorlarının əzilmiş tabletlərinin tətbiq edilməsi düşünülməlidir</a:t>
            </a:r>
            <a:r>
              <a:rPr lang="az-Latn-AZ" b="1" dirty="0"/>
              <a:t>.</a:t>
            </a:r>
            <a:endParaRPr lang="tr-TR" b="1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B98B1FB-29FF-92EB-A29F-59B3FD29AC16}"/>
              </a:ext>
            </a:extLst>
          </p:cNvPr>
          <p:cNvSpPr/>
          <p:nvPr/>
        </p:nvSpPr>
        <p:spPr>
          <a:xfrm>
            <a:off x="5682284" y="1536434"/>
            <a:ext cx="827430" cy="479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Azərbaycan Kardiologiya Cəmiyyəti">
            <a:extLst>
              <a:ext uri="{FF2B5EF4-FFF2-40B4-BE49-F238E27FC236}">
                <a16:creationId xmlns:a16="http://schemas.microsoft.com/office/drawing/2014/main" id="{C9D39870-090E-42DB-AE43-17C076267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028085" y="86917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223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623EE-5A8A-4813-40C0-4DA3F245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1118"/>
          </a:xfrm>
        </p:spPr>
        <p:txBody>
          <a:bodyPr>
            <a:normAutofit/>
          </a:bodyPr>
          <a:lstStyle/>
          <a:p>
            <a:r>
              <a:rPr lang="az-Latn-AZ" sz="5400" b="1" dirty="0"/>
              <a:t>                KKS. OKSİGEN İSTİFADƏSİ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9C750-8310-9838-877F-E26E1F1A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1119"/>
            <a:ext cx="12192000" cy="5596880"/>
          </a:xfrm>
        </p:spPr>
        <p:txBody>
          <a:bodyPr/>
          <a:lstStyle/>
          <a:p>
            <a:pPr marL="0" indent="0">
              <a:buNone/>
            </a:pPr>
            <a:r>
              <a:rPr lang="az-Latn-AZ" dirty="0"/>
              <a:t>      </a:t>
            </a:r>
          </a:p>
          <a:p>
            <a:pPr marL="0" indent="0">
              <a:buNone/>
            </a:pPr>
            <a:r>
              <a:rPr lang="az-Latn-AZ" dirty="0"/>
              <a:t>     </a:t>
            </a:r>
            <a:r>
              <a:rPr lang="az-Latn-AZ" sz="2400" b="1" dirty="0"/>
              <a:t>HİPOKSEMİYASI OLAN XƏSTƏLƏRDƏ</a:t>
            </a:r>
          </a:p>
          <a:p>
            <a:pPr marL="0" indent="0">
              <a:buNone/>
            </a:pPr>
            <a:r>
              <a:rPr lang="az-Latn-AZ" sz="2400" b="1" dirty="0">
                <a:solidFill>
                  <a:srgbClr val="FF0000"/>
                </a:solidFill>
              </a:rPr>
              <a:t>(SPO2 &lt;90%, PaO2 &lt;60mmHg) </a:t>
            </a:r>
            <a:r>
              <a:rPr lang="az-Latn-AZ" sz="2400" b="1" dirty="0"/>
              <a:t>GÖSTƏRİŞDİR</a:t>
            </a:r>
          </a:p>
          <a:p>
            <a:pPr marL="0" indent="0">
              <a:buNone/>
            </a:pPr>
            <a:endParaRPr lang="az-Latn-AZ" dirty="0"/>
          </a:p>
          <a:p>
            <a:pPr marL="0" indent="0">
              <a:buNone/>
            </a:pPr>
            <a:r>
              <a:rPr lang="az-Latn-AZ" dirty="0"/>
              <a:t>                            </a:t>
            </a:r>
          </a:p>
          <a:p>
            <a:pPr marL="0" indent="0">
              <a:buNone/>
            </a:pPr>
            <a:r>
              <a:rPr lang="az-Latn-AZ" dirty="0"/>
              <a:t>                      </a:t>
            </a:r>
            <a:r>
              <a:rPr lang="az-Latn-AZ" b="1" dirty="0">
                <a:solidFill>
                  <a:srgbClr val="FF0000"/>
                </a:solidFill>
              </a:rPr>
              <a:t>CLASS  IC</a:t>
            </a:r>
          </a:p>
          <a:p>
            <a:pPr marL="0" indent="0">
              <a:buNone/>
            </a:pPr>
            <a:endParaRPr lang="az-Latn-AZ" sz="2400" dirty="0"/>
          </a:p>
          <a:p>
            <a:pPr marL="0" indent="0">
              <a:buNone/>
            </a:pPr>
            <a:r>
              <a:rPr lang="az-Latn-AZ" sz="2400" b="1" dirty="0"/>
              <a:t>   Rutin Oksigen istifadəsi tövsiyyə olunmur</a:t>
            </a:r>
            <a:r>
              <a:rPr lang="az-Latn-AZ" b="1" dirty="0"/>
              <a:t> </a:t>
            </a:r>
          </a:p>
          <a:p>
            <a:pPr marL="0" indent="0">
              <a:buNone/>
            </a:pPr>
            <a:endParaRPr lang="az-Latn-AZ" b="1" dirty="0"/>
          </a:p>
          <a:p>
            <a:pPr marL="0" indent="0">
              <a:buNone/>
            </a:pPr>
            <a:r>
              <a:rPr lang="az-Latn-AZ" b="1" dirty="0"/>
              <a:t>                                   </a:t>
            </a:r>
          </a:p>
          <a:p>
            <a:pPr marL="0" indent="0">
              <a:buNone/>
            </a:pPr>
            <a:r>
              <a:rPr lang="az-Latn-AZ" b="1" dirty="0">
                <a:solidFill>
                  <a:srgbClr val="FF0000"/>
                </a:solidFill>
              </a:rPr>
              <a:t>                     CLASS IIIB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07574FAE-A293-9E3F-4D52-5BB3AC234335}"/>
              </a:ext>
            </a:extLst>
          </p:cNvPr>
          <p:cNvSpPr/>
          <p:nvPr/>
        </p:nvSpPr>
        <p:spPr>
          <a:xfrm>
            <a:off x="2116371" y="2828040"/>
            <a:ext cx="817063" cy="600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2D72D92A-F35B-2BB7-42DE-6A1111D2ADA6}"/>
              </a:ext>
            </a:extLst>
          </p:cNvPr>
          <p:cNvSpPr/>
          <p:nvPr/>
        </p:nvSpPr>
        <p:spPr>
          <a:xfrm>
            <a:off x="2195413" y="5349388"/>
            <a:ext cx="705161" cy="600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F608EF1-1709-958A-ABA1-19954AF5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9773" r="12566" b="51783"/>
          <a:stretch/>
        </p:blipFill>
        <p:spPr>
          <a:xfrm>
            <a:off x="6370941" y="1697182"/>
            <a:ext cx="5415706" cy="220251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409D3F6-38C5-19A1-BFE1-E61888B1F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t="35122" r="12566" b="35157"/>
          <a:stretch/>
        </p:blipFill>
        <p:spPr>
          <a:xfrm>
            <a:off x="6370941" y="4059559"/>
            <a:ext cx="5415706" cy="2140350"/>
          </a:xfrm>
          <a:prstGeom prst="rect">
            <a:avLst/>
          </a:prstGeom>
        </p:spPr>
      </p:pic>
      <p:pic>
        <p:nvPicPr>
          <p:cNvPr id="8" name="Picture 7" descr="Azərbaycan Kardiologiya Cəmiyyəti">
            <a:extLst>
              <a:ext uri="{FF2B5EF4-FFF2-40B4-BE49-F238E27FC236}">
                <a16:creationId xmlns:a16="http://schemas.microsoft.com/office/drawing/2014/main" id="{191229BA-7CDC-B03C-5D86-8B5EEF919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96448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247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59EBF-3E63-F92C-6DCF-4FE1D207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" y="1"/>
            <a:ext cx="12161982" cy="1039090"/>
          </a:xfrm>
        </p:spPr>
        <p:txBody>
          <a:bodyPr>
            <a:normAutofit/>
          </a:bodyPr>
          <a:lstStyle/>
          <a:p>
            <a:r>
              <a:rPr lang="en-US" dirty="0"/>
              <a:t>                </a:t>
            </a:r>
            <a:r>
              <a:rPr lang="az-Latn-AZ" b="1" dirty="0"/>
              <a:t>KKS</a:t>
            </a:r>
            <a:r>
              <a:rPr lang="az-Latn-AZ" dirty="0"/>
              <a:t>. </a:t>
            </a:r>
            <a:r>
              <a:rPr lang="az-Latn-AZ" b="1" dirty="0"/>
              <a:t>ANTİAQREQANT MÜALİCƏ       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FB51A-09E6-FBF8-2E7D-EF8E1B72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8" y="1234475"/>
            <a:ext cx="12192000" cy="5623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ANTITROMBOSITAR MÜALİCƏ                   DAPT ( ASA + P2Y12 reseptor inhibitoru</a:t>
            </a:r>
            <a:r>
              <a:rPr lang="az-Latn-A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az-Latn-A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z-Latn-AZ" dirty="0"/>
              <a:t>                                                                          </a:t>
            </a:r>
          </a:p>
          <a:p>
            <a:pPr marL="0" indent="0">
              <a:buNone/>
            </a:pPr>
            <a:r>
              <a:rPr lang="az-Latn-AZ" dirty="0"/>
              <a:t>1.   ASA 150-300mg oral və ya 75-250mg iv</a:t>
            </a:r>
          </a:p>
          <a:p>
            <a:pPr marL="0" indent="0">
              <a:buNone/>
            </a:pPr>
            <a:r>
              <a:rPr lang="az-Latn-AZ" dirty="0"/>
              <a:t>Ə</a:t>
            </a:r>
            <a:r>
              <a:rPr lang="en-US" dirty="0"/>
              <a:t>ks göst</a:t>
            </a:r>
            <a:r>
              <a:rPr lang="az-Latn-AZ" dirty="0"/>
              <a:t>ə</a:t>
            </a:r>
            <a:r>
              <a:rPr lang="en-US" dirty="0"/>
              <a:t>riş olmayan bütün KKS lu xəstələrə </a:t>
            </a:r>
            <a:r>
              <a:rPr lang="az-Latn-AZ" dirty="0"/>
              <a:t> </a:t>
            </a:r>
            <a:r>
              <a:rPr lang="en-US" dirty="0"/>
              <a:t>tövsiyyə olunur </a:t>
            </a:r>
            <a:r>
              <a:rPr lang="en-US" b="1" dirty="0">
                <a:solidFill>
                  <a:srgbClr val="FF0000"/>
                </a:solidFill>
              </a:rPr>
              <a:t>(CLASS IA)</a:t>
            </a:r>
          </a:p>
          <a:p>
            <a:pPr marL="0" indent="0">
              <a:buNone/>
            </a:pPr>
            <a:r>
              <a:rPr lang="az-Latn-AZ" dirty="0"/>
              <a:t>     </a:t>
            </a:r>
          </a:p>
          <a:p>
            <a:pPr marL="0" indent="0">
              <a:buNone/>
            </a:pPr>
            <a:r>
              <a:rPr lang="az-Latn-AZ" dirty="0"/>
              <a:t>2. </a:t>
            </a:r>
            <a:r>
              <a:rPr lang="en-US" dirty="0"/>
              <a:t>P2Y12 </a:t>
            </a:r>
            <a:r>
              <a:rPr lang="az-Latn-AZ" dirty="0"/>
              <a:t> </a:t>
            </a:r>
            <a:r>
              <a:rPr lang="en-US" dirty="0"/>
              <a:t>INHIBITORU-</a:t>
            </a:r>
            <a:r>
              <a:rPr lang="az-Latn-AZ" dirty="0"/>
              <a:t>C</a:t>
            </a:r>
            <a:r>
              <a:rPr lang="en-US" dirty="0"/>
              <a:t>lopidogrel ,</a:t>
            </a:r>
            <a:r>
              <a:rPr lang="az-Latn-AZ" dirty="0"/>
              <a:t>P</a:t>
            </a:r>
            <a:r>
              <a:rPr lang="en-US" dirty="0"/>
              <a:t>rasugrel, </a:t>
            </a:r>
            <a:r>
              <a:rPr lang="az-Latn-AZ" dirty="0"/>
              <a:t>T</a:t>
            </a:r>
            <a:r>
              <a:rPr lang="en-US" dirty="0"/>
              <a:t>icagrelor</a:t>
            </a:r>
            <a:r>
              <a:rPr lang="az-Latn-AZ" dirty="0"/>
              <a:t>, </a:t>
            </a:r>
            <a:r>
              <a:rPr lang="az-Latn-A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Cangrelor</a:t>
            </a:r>
          </a:p>
          <a:p>
            <a:pPr marL="0" indent="0">
              <a:buNone/>
            </a:pPr>
            <a:r>
              <a:rPr lang="az-Latn-AZ" dirty="0"/>
              <a:t>Prasugrel və Ticagrelor daha sürətli, daha güclü və daha uniform antiaqreqant  təsiri səbəbilə Clopidogreldən üstün tutulur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ANTİKOAQULYANT MÜALİCƏ                     CLASS IA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7CA4AEA-6A31-8D84-752D-190DE25C95E2}"/>
              </a:ext>
            </a:extLst>
          </p:cNvPr>
          <p:cNvSpPr/>
          <p:nvPr/>
        </p:nvSpPr>
        <p:spPr>
          <a:xfrm flipV="1">
            <a:off x="4590055" y="1234475"/>
            <a:ext cx="1422462" cy="461815"/>
          </a:xfrm>
          <a:prstGeom prst="rightArrow">
            <a:avLst>
              <a:gd name="adj1" fmla="val 730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B5221B5-A8A0-E60D-E780-2BC791372CA1}"/>
              </a:ext>
            </a:extLst>
          </p:cNvPr>
          <p:cNvSpPr/>
          <p:nvPr/>
        </p:nvSpPr>
        <p:spPr>
          <a:xfrm>
            <a:off x="4514563" y="5550699"/>
            <a:ext cx="1346975" cy="710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Azərbaycan Kardiologiya Cəmiyyəti">
            <a:extLst>
              <a:ext uri="{FF2B5EF4-FFF2-40B4-BE49-F238E27FC236}">
                <a16:creationId xmlns:a16="http://schemas.microsoft.com/office/drawing/2014/main" id="{E3DE7308-42E5-7DAB-0046-F2333F345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073481" y="0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9910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A1456-A665-F9D3-8A76-76D90B80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5734"/>
          </a:xfrm>
        </p:spPr>
        <p:txBody>
          <a:bodyPr>
            <a:normAutofit/>
          </a:bodyPr>
          <a:lstStyle/>
          <a:p>
            <a:r>
              <a:rPr lang="az-Latn-AZ" sz="5400" b="1" dirty="0"/>
              <a:t>    STEMİ.  </a:t>
            </a:r>
            <a:r>
              <a:rPr lang="en-US" sz="5400" b="1" dirty="0"/>
              <a:t>P2Y12</a:t>
            </a:r>
            <a:r>
              <a:rPr lang="az-Latn-AZ" sz="5400" b="1" dirty="0"/>
              <a:t>  Reseptor İnhibitorları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1FF51-9446-CAF8-EE93-48E89B8E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92553"/>
            <a:ext cx="12191999" cy="5956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z-Latn-AZ" dirty="0"/>
          </a:p>
          <a:p>
            <a:pPr marL="514350" indent="-514350">
              <a:buAutoNum type="arabicPeriod"/>
            </a:pPr>
            <a:r>
              <a:rPr lang="az-Latn-AZ" dirty="0"/>
              <a:t>EKQ ile STEMİ diaqnozu təsdiqləndikdən dərhal sonra P2Y12 inhibitoru yükləmə dozunda verilməlidir</a:t>
            </a:r>
          </a:p>
          <a:p>
            <a:pPr marL="0" indent="0">
              <a:buNone/>
            </a:pPr>
            <a:r>
              <a:rPr lang="az-Latn-AZ" dirty="0"/>
              <a:t>    </a:t>
            </a:r>
          </a:p>
          <a:p>
            <a:pPr marL="514350" indent="-514350">
              <a:buAutoNum type="arabicPeriod" startAt="2"/>
            </a:pPr>
            <a:r>
              <a:rPr lang="en-US" dirty="0"/>
              <a:t>Klopidogrel istifadesi 2 hal ile </a:t>
            </a:r>
            <a:r>
              <a:rPr lang="az-Latn-AZ" dirty="0"/>
              <a:t> </a:t>
            </a:r>
            <a:r>
              <a:rPr lang="en-US" dirty="0"/>
              <a:t>m</a:t>
            </a:r>
            <a:r>
              <a:rPr lang="az-Latn-AZ" dirty="0"/>
              <a:t>ə</a:t>
            </a:r>
            <a:r>
              <a:rPr lang="en-US" dirty="0"/>
              <a:t>hdudla</a:t>
            </a:r>
            <a:r>
              <a:rPr lang="az-Latn-AZ" dirty="0"/>
              <a:t>ş</a:t>
            </a:r>
            <a:r>
              <a:rPr lang="en-US" dirty="0"/>
              <a:t>d</a:t>
            </a:r>
            <a:r>
              <a:rPr lang="az-Latn-AZ" dirty="0"/>
              <a:t>ırılmalıdır:</a:t>
            </a:r>
          </a:p>
          <a:p>
            <a:pPr marL="0" indent="0">
              <a:buNone/>
            </a:pPr>
            <a:r>
              <a:rPr lang="az-Latn-AZ" dirty="0"/>
              <a:t>     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az-Latn-AZ" b="1" dirty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lass I</a:t>
            </a:r>
            <a:r>
              <a:rPr lang="az-Latn-AZ" b="1" dirty="0">
                <a:solidFill>
                  <a:srgbClr val="FF0000"/>
                </a:solidFill>
              </a:rPr>
              <a:t>, Level of Evidence A 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dig</a:t>
            </a:r>
            <a:r>
              <a:rPr lang="az-Latn-AZ" dirty="0"/>
              <a:t>ə</a:t>
            </a:r>
            <a:r>
              <a:rPr lang="en-US" dirty="0"/>
              <a:t>r daha g</a:t>
            </a:r>
            <a:r>
              <a:rPr lang="az-Latn-AZ" dirty="0"/>
              <a:t>ü</a:t>
            </a:r>
            <a:r>
              <a:rPr lang="en-US" dirty="0"/>
              <a:t>cl</a:t>
            </a:r>
            <a:r>
              <a:rPr lang="az-Latn-AZ" dirty="0"/>
              <a:t>ü</a:t>
            </a:r>
            <a:r>
              <a:rPr lang="en-US" dirty="0"/>
              <a:t> </a:t>
            </a:r>
            <a:r>
              <a:rPr lang="az-Latn-AZ" dirty="0"/>
              <a:t>P</a:t>
            </a:r>
            <a:r>
              <a:rPr lang="en-US" dirty="0"/>
              <a:t>2</a:t>
            </a:r>
            <a:r>
              <a:rPr lang="az-Latn-AZ" dirty="0"/>
              <a:t>Y</a:t>
            </a:r>
            <a:r>
              <a:rPr lang="en-US" dirty="0"/>
              <a:t>12 </a:t>
            </a:r>
            <a:r>
              <a:rPr lang="az-Latn-AZ" dirty="0"/>
              <a:t>reseptor </a:t>
            </a:r>
            <a:r>
              <a:rPr lang="en-US" dirty="0"/>
              <a:t>inhibitorunun </a:t>
            </a:r>
            <a:r>
              <a:rPr lang="az-Latn-AZ" dirty="0"/>
              <a:t>ə</a:t>
            </a:r>
            <a:r>
              <a:rPr lang="en-US" dirty="0"/>
              <a:t>l</a:t>
            </a:r>
            <a:r>
              <a:rPr lang="az-Latn-AZ" dirty="0"/>
              <a:t>ç</a:t>
            </a:r>
            <a:r>
              <a:rPr lang="en-US" dirty="0"/>
              <a:t>atan olmamas</a:t>
            </a:r>
            <a:r>
              <a:rPr lang="az-Latn-AZ" dirty="0"/>
              <a:t>ı</a:t>
            </a:r>
            <a:endParaRPr lang="en-US" dirty="0"/>
          </a:p>
          <a:p>
            <a:r>
              <a:rPr lang="az-Latn-AZ" dirty="0"/>
              <a:t> </a:t>
            </a:r>
            <a:r>
              <a:rPr lang="en-US" dirty="0"/>
              <a:t>dig</a:t>
            </a:r>
            <a:r>
              <a:rPr lang="az-Latn-AZ" dirty="0"/>
              <a:t>ə</a:t>
            </a:r>
            <a:r>
              <a:rPr lang="en-US" dirty="0"/>
              <a:t>r daha g</a:t>
            </a:r>
            <a:r>
              <a:rPr lang="az-Latn-AZ" dirty="0"/>
              <a:t>ü</a:t>
            </a:r>
            <a:r>
              <a:rPr lang="en-US" dirty="0"/>
              <a:t>cl</a:t>
            </a:r>
            <a:r>
              <a:rPr lang="az-Latn-AZ" dirty="0"/>
              <a:t>ü P</a:t>
            </a:r>
            <a:r>
              <a:rPr lang="en-US" dirty="0"/>
              <a:t>2</a:t>
            </a:r>
            <a:r>
              <a:rPr lang="az-Latn-AZ" dirty="0"/>
              <a:t>Y</a:t>
            </a:r>
            <a:r>
              <a:rPr lang="en-US" dirty="0"/>
              <a:t>12 </a:t>
            </a:r>
            <a:r>
              <a:rPr lang="az-Latn-AZ" dirty="0"/>
              <a:t>reseptor </a:t>
            </a:r>
            <a:r>
              <a:rPr lang="en-US" dirty="0"/>
              <a:t>inhibitorunun istifad</a:t>
            </a:r>
            <a:r>
              <a:rPr lang="az-Latn-AZ" dirty="0"/>
              <a:t>əs</a:t>
            </a:r>
            <a:r>
              <a:rPr lang="en-US" dirty="0"/>
              <a:t>in</a:t>
            </a:r>
            <a:r>
              <a:rPr lang="az-Latn-AZ" dirty="0"/>
              <a:t>ə</a:t>
            </a:r>
            <a:r>
              <a:rPr lang="en-US" dirty="0"/>
              <a:t> </a:t>
            </a:r>
            <a:r>
              <a:rPr lang="az-Latn-AZ" dirty="0"/>
              <a:t>ə</a:t>
            </a:r>
            <a:r>
              <a:rPr lang="en-US" dirty="0"/>
              <a:t>ks g</a:t>
            </a:r>
            <a:r>
              <a:rPr lang="az-Latn-AZ" dirty="0"/>
              <a:t>östəriş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DE132AA-3756-DFF3-F237-4C97F12E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0" b="-1388"/>
          <a:stretch/>
        </p:blipFill>
        <p:spPr>
          <a:xfrm>
            <a:off x="7575594" y="6776295"/>
            <a:ext cx="4616405" cy="81704"/>
          </a:xfrm>
          <a:prstGeom prst="rect">
            <a:avLst/>
          </a:prstGeom>
        </p:spPr>
      </p:pic>
      <p:pic>
        <p:nvPicPr>
          <p:cNvPr id="5" name="Picture 4" descr="Azərbaycan Kardiologiya Cəmiyyəti">
            <a:extLst>
              <a:ext uri="{FF2B5EF4-FFF2-40B4-BE49-F238E27FC236}">
                <a16:creationId xmlns:a16="http://schemas.microsoft.com/office/drawing/2014/main" id="{1EA2AB7E-A5C0-1CE8-21A4-C260F2F22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7" y="118001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4714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96DD3-5269-6ABD-1A7D-E855C540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55944" cy="1154544"/>
          </a:xfrm>
        </p:spPr>
        <p:txBody>
          <a:bodyPr>
            <a:normAutofit/>
          </a:bodyPr>
          <a:lstStyle/>
          <a:p>
            <a:r>
              <a:rPr lang="az-Latn-AZ" sz="5400" b="1" dirty="0"/>
              <a:t> NSTE-KKS. P2Y12 Reseptor inhibitorları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49FF8-BBA1-5210-7B74-800EE0CF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4615"/>
            <a:ext cx="7522308" cy="5783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dirty="0"/>
              <a:t>     </a:t>
            </a:r>
          </a:p>
          <a:p>
            <a:pPr marL="0" indent="0">
              <a:buNone/>
            </a:pPr>
            <a:endParaRPr lang="az-Latn-AZ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Ziddiyetli s</a:t>
            </a:r>
            <a:r>
              <a:rPr lang="az-Latn-AZ" b="1" dirty="0">
                <a:solidFill>
                  <a:srgbClr val="FF0000"/>
                </a:solidFill>
              </a:rPr>
              <a:t>ü</a:t>
            </a:r>
            <a:r>
              <a:rPr lang="en-US" b="1" dirty="0">
                <a:solidFill>
                  <a:srgbClr val="FF0000"/>
                </a:solidFill>
              </a:rPr>
              <a:t>butlar</a:t>
            </a:r>
            <a:r>
              <a:rPr lang="az-Latn-AZ" b="1" dirty="0">
                <a:solidFill>
                  <a:srgbClr val="FF0000"/>
                </a:solidFill>
              </a:rPr>
              <a:t>ın </a:t>
            </a:r>
            <a:r>
              <a:rPr lang="en-US" b="1" dirty="0">
                <a:solidFill>
                  <a:srgbClr val="FF0000"/>
                </a:solidFill>
              </a:rPr>
              <a:t> m</a:t>
            </a:r>
            <a:r>
              <a:rPr lang="az-Latn-AZ" b="1" dirty="0">
                <a:solidFill>
                  <a:srgbClr val="FF0000"/>
                </a:solidFill>
              </a:rPr>
              <a:t>ö</a:t>
            </a:r>
            <a:r>
              <a:rPr lang="en-US" b="1" dirty="0">
                <a:solidFill>
                  <a:srgbClr val="FF0000"/>
                </a:solidFill>
              </a:rPr>
              <a:t>vcud olmas</a:t>
            </a:r>
            <a:r>
              <a:rPr lang="az-Latn-AZ" b="1" dirty="0">
                <a:solidFill>
                  <a:srgbClr val="FF0000"/>
                </a:solidFill>
              </a:rPr>
              <a:t>ı</a:t>
            </a:r>
            <a:r>
              <a:rPr lang="en-US" b="1" dirty="0">
                <a:solidFill>
                  <a:srgbClr val="FF0000"/>
                </a:solidFill>
              </a:rPr>
              <a:t> s</a:t>
            </a:r>
            <a:r>
              <a:rPr lang="az-Latn-AZ" b="1" dirty="0">
                <a:solidFill>
                  <a:srgbClr val="FF0000"/>
                </a:solidFill>
              </a:rPr>
              <a:t>əbə</a:t>
            </a:r>
            <a:r>
              <a:rPr lang="en-US" b="1" dirty="0">
                <a:solidFill>
                  <a:srgbClr val="FF0000"/>
                </a:solidFill>
              </a:rPr>
              <a:t>bi</a:t>
            </a:r>
            <a:r>
              <a:rPr lang="az-Latn-AZ" b="1" dirty="0">
                <a:solidFill>
                  <a:srgbClr val="FF0000"/>
                </a:solidFill>
              </a:rPr>
              <a:t>lə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az-Latn-AZ" b="1" dirty="0">
                <a:solidFill>
                  <a:srgbClr val="FF0000"/>
                </a:solidFill>
              </a:rPr>
              <a:t>P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az-Latn-AZ" b="1" dirty="0">
                <a:solidFill>
                  <a:srgbClr val="FF0000"/>
                </a:solidFill>
              </a:rPr>
              <a:t>Y</a:t>
            </a:r>
            <a:r>
              <a:rPr lang="en-US" b="1" dirty="0">
                <a:solidFill>
                  <a:srgbClr val="FF0000"/>
                </a:solidFill>
              </a:rPr>
              <a:t>12 inhibitorlar</a:t>
            </a:r>
            <a:r>
              <a:rPr lang="az-Latn-AZ" b="1" dirty="0">
                <a:solidFill>
                  <a:srgbClr val="FF0000"/>
                </a:solidFill>
              </a:rPr>
              <a:t>ının</a:t>
            </a:r>
            <a:r>
              <a:rPr lang="en-US" b="1" dirty="0">
                <a:solidFill>
                  <a:srgbClr val="FF0000"/>
                </a:solidFill>
              </a:rPr>
              <a:t> rutin pre-hospital t</a:t>
            </a:r>
            <a:r>
              <a:rPr lang="az-Latn-AZ" b="1" dirty="0">
                <a:solidFill>
                  <a:srgbClr val="FF0000"/>
                </a:solidFill>
              </a:rPr>
              <a:t>ə</a:t>
            </a:r>
            <a:r>
              <a:rPr lang="en-US" b="1" dirty="0">
                <a:solidFill>
                  <a:srgbClr val="FF0000"/>
                </a:solidFill>
              </a:rPr>
              <a:t>tbiqi t</a:t>
            </a:r>
            <a:r>
              <a:rPr lang="az-Latn-AZ" b="1" dirty="0">
                <a:solidFill>
                  <a:srgbClr val="FF0000"/>
                </a:solidFill>
              </a:rPr>
              <a:t>ö</a:t>
            </a:r>
            <a:r>
              <a:rPr lang="en-US" b="1" dirty="0">
                <a:solidFill>
                  <a:srgbClr val="FF0000"/>
                </a:solidFill>
              </a:rPr>
              <a:t>vsiyye olunmur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         </a:t>
            </a:r>
            <a:endParaRPr lang="az-Latn-A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z-Latn-AZ" b="1" dirty="0">
                <a:solidFill>
                  <a:srgbClr val="FF0000"/>
                </a:solidFill>
              </a:rPr>
              <a:t>                          </a:t>
            </a:r>
            <a:r>
              <a:rPr lang="ru-RU" b="1" dirty="0">
                <a:solidFill>
                  <a:srgbClr val="FF0000"/>
                </a:solidFill>
              </a:rPr>
              <a:t>  CLASS III </a:t>
            </a:r>
            <a:r>
              <a:rPr lang="az-Latn-AZ" b="1" dirty="0">
                <a:solidFill>
                  <a:srgbClr val="FF0000"/>
                </a:solidFill>
              </a:rPr>
              <a:t>A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76DE94-CCE2-1595-F2B9-197A7B37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44" y="888112"/>
            <a:ext cx="4875733" cy="5969887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4E3D19D2-10FA-C082-9476-55090E7E92C8}"/>
              </a:ext>
            </a:extLst>
          </p:cNvPr>
          <p:cNvSpPr/>
          <p:nvPr/>
        </p:nvSpPr>
        <p:spPr>
          <a:xfrm>
            <a:off x="2744265" y="3571098"/>
            <a:ext cx="809405" cy="92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zərbaycan Kardiologiya Cəmiyyəti">
            <a:extLst>
              <a:ext uri="{FF2B5EF4-FFF2-40B4-BE49-F238E27FC236}">
                <a16:creationId xmlns:a16="http://schemas.microsoft.com/office/drawing/2014/main" id="{1A4DDF2C-5B40-73DC-D783-2D70FC28F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 bwMode="auto">
          <a:xfrm>
            <a:off x="11103499" y="29190"/>
            <a:ext cx="1088501" cy="8297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07533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1364</Words>
  <Application>Microsoft Office PowerPoint</Application>
  <PresentationFormat>Широкоэкранный</PresentationFormat>
  <Paragraphs>284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Тема Office</vt:lpstr>
      <vt:lpstr>           </vt:lpstr>
      <vt:lpstr>  KKS şübhəsi olan xəstələrdə ilkin dəyərləndirmə</vt:lpstr>
      <vt:lpstr>Презентация PowerPoint</vt:lpstr>
      <vt:lpstr>      KKS. PREHOSPİTAL  YANAŞMA ALQORİTMASI</vt:lpstr>
      <vt:lpstr>KKS. Ağrının idarə edilməsi.</vt:lpstr>
      <vt:lpstr>                KKS. OKSİGEN İSTİFADƏSİ</vt:lpstr>
      <vt:lpstr>                KKS. ANTİAQREQANT MÜALİCƏ        </vt:lpstr>
      <vt:lpstr>    STEMİ.  P2Y12  Reseptor İnhibitorları</vt:lpstr>
      <vt:lpstr> NSTE-KKS. P2Y12 Reseptor inhibitorları</vt:lpstr>
      <vt:lpstr> P2Y12 inhibitorlarının istifadəsinə əks-göstərişlər</vt:lpstr>
      <vt:lpstr>            STEMİ</vt:lpstr>
      <vt:lpstr>Презентация PowerPoint</vt:lpstr>
      <vt:lpstr>Презентация PowerPoint</vt:lpstr>
      <vt:lpstr>STEMİ.REPERFUZİON MÜALİCƏ.ESC 2017</vt:lpstr>
      <vt:lpstr>NON-CULPRİT LESİONS  </vt:lpstr>
      <vt:lpstr>Презентация PowerPoint</vt:lpstr>
      <vt:lpstr>  EYNİZAMANLI VS MƏRHƏLƏLİ MULTİVESSEL PCI</vt:lpstr>
      <vt:lpstr>STEMİ. P2Y12 RESEPTOR İNHİBİTORUNUN SEÇİMİ</vt:lpstr>
      <vt:lpstr>     STEMI. SİSTEM ANTiKOAQULYASiYA. </vt:lpstr>
      <vt:lpstr>Презентация PowerPoint</vt:lpstr>
      <vt:lpstr>Презентация PowerPoint</vt:lpstr>
      <vt:lpstr>    NSTE-KKS. KORONAR ANGİOQRAFİYANIN ZAMANLANMASI.</vt:lpstr>
      <vt:lpstr>           NSTEMİ. ANTİAQREQANT MÜALİCƏ (DAPT)</vt:lpstr>
      <vt:lpstr>            ORAL ANTİKOQULYASİYA GÖSTƏRİŞİ OLAN XƏSTƏLƏR.</vt:lpstr>
      <vt:lpstr>  KKS sonrası ikincili profilaktika</vt:lpstr>
      <vt:lpstr>KKS.Ölkəmizdəki çatışmazlıqlar.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Keskin koronar sindrom  Muasir yanasma </dc:title>
  <dc:creator>xayala hasanova</dc:creator>
  <cp:lastModifiedBy>Emin Huseynli</cp:lastModifiedBy>
  <cp:revision>177</cp:revision>
  <dcterms:created xsi:type="dcterms:W3CDTF">2022-09-01T12:45:47Z</dcterms:created>
  <dcterms:modified xsi:type="dcterms:W3CDTF">2023-04-01T09:43:57Z</dcterms:modified>
</cp:coreProperties>
</file>